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59" r:id="rId3"/>
    <p:sldId id="275" r:id="rId4"/>
    <p:sldId id="276" r:id="rId5"/>
    <p:sldId id="277" r:id="rId6"/>
    <p:sldId id="278" r:id="rId7"/>
    <p:sldId id="325" r:id="rId8"/>
    <p:sldId id="279" r:id="rId9"/>
    <p:sldId id="326" r:id="rId10"/>
    <p:sldId id="280" r:id="rId11"/>
    <p:sldId id="281" r:id="rId12"/>
    <p:sldId id="282" r:id="rId13"/>
    <p:sldId id="283" r:id="rId14"/>
    <p:sldId id="284" r:id="rId15"/>
    <p:sldId id="285" r:id="rId16"/>
    <p:sldId id="286" r:id="rId17"/>
    <p:sldId id="287" r:id="rId18"/>
    <p:sldId id="327" r:id="rId19"/>
    <p:sldId id="288" r:id="rId20"/>
    <p:sldId id="289" r:id="rId21"/>
    <p:sldId id="329"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7" r:id="rId38"/>
    <p:sldId id="308" r:id="rId39"/>
    <p:sldId id="309" r:id="rId40"/>
    <p:sldId id="310" r:id="rId41"/>
    <p:sldId id="311" r:id="rId42"/>
    <p:sldId id="312" r:id="rId43"/>
    <p:sldId id="313" r:id="rId44"/>
    <p:sldId id="314" r:id="rId45"/>
    <p:sldId id="315" r:id="rId46"/>
    <p:sldId id="316" r:id="rId47"/>
    <p:sldId id="317" r:id="rId48"/>
    <p:sldId id="328" r:id="rId49"/>
    <p:sldId id="318" r:id="rId50"/>
    <p:sldId id="319" r:id="rId51"/>
    <p:sldId id="320" r:id="rId52"/>
    <p:sldId id="321" r:id="rId53"/>
    <p:sldId id="322" r:id="rId54"/>
    <p:sldId id="323" r:id="rId55"/>
    <p:sldId id="324" r:id="rId5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9224"/>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16" autoAdjust="0"/>
    <p:restoredTop sz="94674" autoAdjust="0"/>
  </p:normalViewPr>
  <p:slideViewPr>
    <p:cSldViewPr>
      <p:cViewPr varScale="1">
        <p:scale>
          <a:sx n="97" d="100"/>
          <a:sy n="97" d="100"/>
        </p:scale>
        <p:origin x="15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 d="1"/>
        <a:sy n="1" d="1"/>
      </p:scale>
      <p:origin x="0" y="0"/>
    </p:cViewPr>
  </p:notesTextViewPr>
  <p:sorterViewPr>
    <p:cViewPr>
      <p:scale>
        <a:sx n="106" d="100"/>
        <a:sy n="106" d="100"/>
      </p:scale>
      <p:origin x="0" y="198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27.xml"/><Relationship Id="rId18" Type="http://schemas.openxmlformats.org/officeDocument/2006/relationships/slide" Target="slides/slide32.xml"/><Relationship Id="rId3" Type="http://schemas.openxmlformats.org/officeDocument/2006/relationships/slide" Target="slides/slide12.xml"/><Relationship Id="rId21" Type="http://schemas.openxmlformats.org/officeDocument/2006/relationships/slide" Target="slides/slide36.xml"/><Relationship Id="rId7" Type="http://schemas.openxmlformats.org/officeDocument/2006/relationships/slide" Target="slides/slide17.xml"/><Relationship Id="rId12" Type="http://schemas.openxmlformats.org/officeDocument/2006/relationships/slide" Target="slides/slide25.xml"/><Relationship Id="rId17" Type="http://schemas.openxmlformats.org/officeDocument/2006/relationships/slide" Target="slides/slide31.xml"/><Relationship Id="rId2" Type="http://schemas.openxmlformats.org/officeDocument/2006/relationships/slide" Target="slides/slide11.xml"/><Relationship Id="rId16" Type="http://schemas.openxmlformats.org/officeDocument/2006/relationships/slide" Target="slides/slide30.xml"/><Relationship Id="rId20" Type="http://schemas.openxmlformats.org/officeDocument/2006/relationships/slide" Target="slides/slide35.xml"/><Relationship Id="rId1" Type="http://schemas.openxmlformats.org/officeDocument/2006/relationships/slide" Target="slides/slide10.xml"/><Relationship Id="rId6" Type="http://schemas.openxmlformats.org/officeDocument/2006/relationships/slide" Target="slides/slide15.xml"/><Relationship Id="rId11" Type="http://schemas.openxmlformats.org/officeDocument/2006/relationships/slide" Target="slides/slide24.xml"/><Relationship Id="rId5" Type="http://schemas.openxmlformats.org/officeDocument/2006/relationships/slide" Target="slides/slide14.xml"/><Relationship Id="rId15" Type="http://schemas.openxmlformats.org/officeDocument/2006/relationships/slide" Target="slides/slide29.xml"/><Relationship Id="rId10" Type="http://schemas.openxmlformats.org/officeDocument/2006/relationships/slide" Target="slides/slide23.xml"/><Relationship Id="rId19" Type="http://schemas.openxmlformats.org/officeDocument/2006/relationships/slide" Target="slides/slide34.xml"/><Relationship Id="rId4" Type="http://schemas.openxmlformats.org/officeDocument/2006/relationships/slide" Target="slides/slide13.xml"/><Relationship Id="rId9" Type="http://schemas.openxmlformats.org/officeDocument/2006/relationships/slide" Target="slides/slide22.xml"/><Relationship Id="rId14"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980B-0882-45D7-A3C3-AE3D194F6529}" type="datetimeFigureOut">
              <a:rPr lang="zh-CN" altLang="en-US" smtClean="0"/>
              <a:t>2017/11/28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4AB18-833D-4BB5-92DA-AD5DBBA5F749}" type="slidenum">
              <a:rPr lang="zh-CN" altLang="en-US" smtClean="0"/>
              <a:t>‹#›</a:t>
            </a:fld>
            <a:endParaRPr lang="zh-CN" altLang="en-US"/>
          </a:p>
        </p:txBody>
      </p:sp>
    </p:spTree>
    <p:extLst>
      <p:ext uri="{BB962C8B-B14F-4D97-AF65-F5344CB8AC3E}">
        <p14:creationId xmlns:p14="http://schemas.microsoft.com/office/powerpoint/2010/main" val="182878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73506"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charset="-122"/>
            </a:endParaRPr>
          </a:p>
        </p:txBody>
      </p:sp>
      <p:sp>
        <p:nvSpPr>
          <p:cNvPr id="1173507" name="Rectangle 3"/>
          <p:cNvSpPr>
            <a:spLocks noGrp="1" noChangeArrowheads="1"/>
          </p:cNvSpPr>
          <p:nvPr>
            <p:ph type="body" idx="4294967295"/>
          </p:nvPr>
        </p:nvSpPr>
        <p:spPr>
          <a:xfrm>
            <a:off x="538617" y="4389392"/>
            <a:ext cx="5780767" cy="3953575"/>
          </a:xfrm>
          <a:ln/>
          <a:extLst>
            <a:ext uri="{91240B29-F687-4F45-9708-019B960494DF}">
              <a14:hiddenLine xmlns:a14="http://schemas.microsoft.com/office/drawing/2010/main" w="1">
                <a:solidFill>
                  <a:schemeClr val="tx1"/>
                </a:solidFill>
                <a:miter lim="800000"/>
                <a:headEnd/>
                <a:tailEnd/>
              </a14:hiddenLine>
            </a:ext>
          </a:extLst>
        </p:spPr>
        <p:txBody>
          <a:bodyPr/>
          <a:lstStyle/>
          <a:p>
            <a:endParaRPr lang="zh-CN" altLang="zh-CN"/>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812088" y="2708275"/>
            <a:ext cx="0" cy="295275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grpSp>
        <p:nvGrpSpPr>
          <p:cNvPr id="5" name="Group 8"/>
          <p:cNvGrpSpPr>
            <a:grpSpLocks/>
          </p:cNvGrpSpPr>
          <p:nvPr/>
        </p:nvGrpSpPr>
        <p:grpSpPr bwMode="auto">
          <a:xfrm>
            <a:off x="7885113" y="2997200"/>
            <a:ext cx="1258887" cy="1973263"/>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37" name="Line 40"/>
          <p:cNvSpPr>
            <a:spLocks noChangeShapeType="1"/>
          </p:cNvSpPr>
          <p:nvPr/>
        </p:nvSpPr>
        <p:spPr bwMode="auto">
          <a:xfrm>
            <a:off x="3132138" y="2565400"/>
            <a:ext cx="6011862"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38" name="AutoShape 41" descr="OOOPIC_vipvip_200809162034180ffb614fae8b91aa52"/>
          <p:cNvSpPr>
            <a:spLocks noChangeArrowheads="1"/>
          </p:cNvSpPr>
          <p:nvPr userDrawn="1"/>
        </p:nvSpPr>
        <p:spPr bwMode="auto">
          <a:xfrm>
            <a:off x="-36513" y="5805488"/>
            <a:ext cx="1439863" cy="981075"/>
          </a:xfrm>
          <a:prstGeom prst="roundRect">
            <a:avLst>
              <a:gd name="adj" fmla="val 16667"/>
            </a:avLst>
          </a:prstGeom>
          <a:blipFill dpi="0" rotWithShape="1">
            <a:blip r:embed="rId3"/>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9" name="AutoShape 42" descr="0210010003"/>
          <p:cNvSpPr>
            <a:spLocks noChangeArrowheads="1"/>
          </p:cNvSpPr>
          <p:nvPr userDrawn="1"/>
        </p:nvSpPr>
        <p:spPr bwMode="auto">
          <a:xfrm>
            <a:off x="1403350" y="5805488"/>
            <a:ext cx="1444625"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0" name="AutoShape 43" descr="0020020139"/>
          <p:cNvSpPr>
            <a:spLocks noChangeArrowheads="1"/>
          </p:cNvSpPr>
          <p:nvPr userDrawn="1"/>
        </p:nvSpPr>
        <p:spPr bwMode="auto">
          <a:xfrm>
            <a:off x="4284663" y="5805488"/>
            <a:ext cx="1403350"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1" name="AutoShape 44" descr="OOOPIC_vipvip_200809162038189711c8bf53c3eee478"/>
          <p:cNvSpPr>
            <a:spLocks noChangeArrowheads="1"/>
          </p:cNvSpPr>
          <p:nvPr userDrawn="1"/>
        </p:nvSpPr>
        <p:spPr bwMode="auto">
          <a:xfrm>
            <a:off x="2843213" y="5805488"/>
            <a:ext cx="1439862"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2" name="AutoShape 45" descr="b_49931_PSD_20090815095531"/>
          <p:cNvSpPr>
            <a:spLocks noChangeArrowheads="1"/>
          </p:cNvSpPr>
          <p:nvPr userDrawn="1"/>
        </p:nvSpPr>
        <p:spPr bwMode="auto">
          <a:xfrm>
            <a:off x="323850" y="333375"/>
            <a:ext cx="2376488" cy="2376488"/>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3" name="AutoShape 48" descr="b_49931_PSD_20090815095531">
            <a:hlinkClick r:id="" action="ppaction://hlinkshowjump?jump=lastslideviewed"/>
          </p:cNvPr>
          <p:cNvSpPr>
            <a:spLocks noChangeArrowheads="1"/>
          </p:cNvSpPr>
          <p:nvPr userDrawn="1"/>
        </p:nvSpPr>
        <p:spPr bwMode="auto">
          <a:xfrm>
            <a:off x="179388" y="188913"/>
            <a:ext cx="2376487" cy="2376487"/>
          </a:xfrm>
          <a:prstGeom prst="roundRect">
            <a:avLst>
              <a:gd name="adj" fmla="val 16667"/>
            </a:avLst>
          </a:prstGeom>
          <a:blipFill dpi="0" rotWithShape="1">
            <a:blip r:embed="rId4"/>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44" name="Rectangle 49" descr="OOOPIC_vipvip_20080918214459585784a2fb4d9263105"/>
          <p:cNvSpPr>
            <a:spLocks noChangeArrowheads="1"/>
          </p:cNvSpPr>
          <p:nvPr userDrawn="1"/>
        </p:nvSpPr>
        <p:spPr bwMode="auto">
          <a:xfrm>
            <a:off x="5688013" y="5805488"/>
            <a:ext cx="3492500" cy="981075"/>
          </a:xfrm>
          <a:prstGeom prst="rect">
            <a:avLst/>
          </a:prstGeom>
          <a:blipFill dpi="0" rotWithShape="1">
            <a:blip r:embed="rId5"/>
            <a:srcRect/>
            <a:stretch>
              <a:fillRect/>
            </a:stretch>
          </a:blipFill>
          <a:ln w="9525">
            <a:solidFill>
              <a:schemeClr val="bg2"/>
            </a:solidFill>
            <a:miter lim="800000"/>
            <a:headEnd/>
            <a:tailEnd/>
          </a:ln>
        </p:spPr>
        <p:txBody>
          <a:bodyPr/>
          <a:lstStyle/>
          <a:p>
            <a:pPr fontAlgn="base">
              <a:spcBef>
                <a:spcPct val="0"/>
              </a:spcBef>
              <a:spcAft>
                <a:spcPct val="0"/>
              </a:spcAft>
              <a:defRPr/>
            </a:pPr>
            <a:r>
              <a:rPr lang="en-US" altLang="zh-CN" sz="1400" b="1" dirty="0">
                <a:solidFill>
                  <a:srgbClr val="FFFFFF"/>
                </a:solidFill>
                <a:effectLst>
                  <a:outerShdw blurRad="38100" dist="38100" dir="2700000" algn="tl">
                    <a:srgbClr val="C0C0C0"/>
                  </a:outerShdw>
                </a:effectLst>
                <a:ea typeface="宋体" pitchFamily="2" charset="-122"/>
              </a:rPr>
              <a:t>      </a:t>
            </a: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45" name="Line 50"/>
          <p:cNvSpPr>
            <a:spLocks noChangeShapeType="1"/>
          </p:cNvSpPr>
          <p:nvPr userDrawn="1"/>
        </p:nvSpPr>
        <p:spPr bwMode="auto">
          <a:xfrm flipV="1">
            <a:off x="683418" y="2708275"/>
            <a:ext cx="8209757" cy="1588"/>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6" name="Line 51"/>
          <p:cNvSpPr>
            <a:spLocks noChangeShapeType="1"/>
          </p:cNvSpPr>
          <p:nvPr userDrawn="1"/>
        </p:nvSpPr>
        <p:spPr bwMode="auto">
          <a:xfrm>
            <a:off x="7667625" y="2565400"/>
            <a:ext cx="0" cy="28067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7" name="Line 52"/>
          <p:cNvSpPr>
            <a:spLocks noChangeShapeType="1"/>
          </p:cNvSpPr>
          <p:nvPr userDrawn="1"/>
        </p:nvSpPr>
        <p:spPr bwMode="auto">
          <a:xfrm>
            <a:off x="0" y="5805488"/>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8" name="Line 53"/>
          <p:cNvSpPr>
            <a:spLocks noChangeShapeType="1"/>
          </p:cNvSpPr>
          <p:nvPr userDrawn="1"/>
        </p:nvSpPr>
        <p:spPr bwMode="auto">
          <a:xfrm>
            <a:off x="0" y="6813550"/>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2707" name="Rectangle 3"/>
          <p:cNvSpPr>
            <a:spLocks noGrp="1" noChangeArrowheads="1"/>
          </p:cNvSpPr>
          <p:nvPr>
            <p:ph type="ctrTitle"/>
          </p:nvPr>
        </p:nvSpPr>
        <p:spPr>
          <a:xfrm>
            <a:off x="2362200" y="333375"/>
            <a:ext cx="6781800" cy="1655763"/>
          </a:xfrm>
        </p:spPr>
        <p:txBody>
          <a:bodyPr/>
          <a:lstStyle>
            <a:lvl1pPr algn="r">
              <a:defRPr sz="5000"/>
            </a:lvl1pPr>
          </a:lstStyle>
          <a:p>
            <a:pPr lvl="0"/>
            <a:r>
              <a:rPr lang="zh-CN" altLang="en-US" noProof="0" smtClean="0"/>
              <a:t>单击此处编辑母版标题样式</a:t>
            </a:r>
          </a:p>
        </p:txBody>
      </p:sp>
      <p:sp>
        <p:nvSpPr>
          <p:cNvPr id="72708" name="Rectangle 4"/>
          <p:cNvSpPr>
            <a:spLocks noGrp="1" noChangeArrowheads="1"/>
          </p:cNvSpPr>
          <p:nvPr>
            <p:ph type="subTitle" idx="1"/>
          </p:nvPr>
        </p:nvSpPr>
        <p:spPr>
          <a:xfrm>
            <a:off x="468313" y="4076700"/>
            <a:ext cx="6248400" cy="1296988"/>
          </a:xfrm>
        </p:spPr>
        <p:txBody>
          <a:bodyPr/>
          <a:lstStyle>
            <a:lvl1pPr marL="0" indent="0" algn="r">
              <a:buFont typeface="Wingdings" pitchFamily="2" charset="2"/>
              <a:buNone/>
              <a:defRPr sz="3200"/>
            </a:lvl1pPr>
          </a:lstStyle>
          <a:p>
            <a:pPr lvl="0"/>
            <a:r>
              <a:rPr lang="zh-CN" altLang="en-US" noProof="0" dirty="0" smtClean="0"/>
              <a:t>单击此处编辑母版副标题样式</a:t>
            </a:r>
          </a:p>
        </p:txBody>
      </p:sp>
      <p:sp>
        <p:nvSpPr>
          <p:cNvPr id="49" name="Rectangle 54"/>
          <p:cNvSpPr>
            <a:spLocks noGrp="1" noChangeArrowheads="1"/>
          </p:cNvSpPr>
          <p:nvPr>
            <p:ph type="sldNum" sz="quarter" idx="10"/>
          </p:nvPr>
        </p:nvSpPr>
        <p:spPr/>
        <p:txBody>
          <a:bodyPr/>
          <a:lstStyle>
            <a:lvl1pPr>
              <a:defRPr smtClean="0"/>
            </a:lvl1pPr>
          </a:lstStyle>
          <a:p>
            <a:pPr>
              <a:defRPr/>
            </a:pPr>
            <a:fld id="{D4F73824-F5D3-42C0-8438-E0ACA61CFD0C}" type="slidenum">
              <a:rPr lang="en-US" altLang="zh-CN">
                <a:solidFill>
                  <a:srgbClr val="FFFFFF"/>
                </a:solidFill>
              </a:rPr>
              <a:pPr>
                <a:defRPr/>
              </a:pPr>
              <a:t>‹#›</a:t>
            </a:fld>
            <a:endParaRPr lang="en-US" altLang="zh-CN" dirty="0">
              <a:solidFill>
                <a:srgbClr val="FFFFFF"/>
              </a:solidFill>
            </a:endParaRPr>
          </a:p>
        </p:txBody>
      </p:sp>
      <p:sp>
        <p:nvSpPr>
          <p:cNvPr id="50" name="AutoShape 45" descr="0210010003"/>
          <p:cNvSpPr>
            <a:spLocks noChangeArrowheads="1"/>
          </p:cNvSpPr>
          <p:nvPr userDrawn="1"/>
        </p:nvSpPr>
        <p:spPr bwMode="auto">
          <a:xfrm>
            <a:off x="1403350" y="5805488"/>
            <a:ext cx="1444625" cy="9810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1" name="AutoShape 47" descr="OOOPIC_vipvip_200809162038189711c8bf53c3eee478"/>
          <p:cNvSpPr>
            <a:spLocks noChangeArrowheads="1"/>
          </p:cNvSpPr>
          <p:nvPr userDrawn="1"/>
        </p:nvSpPr>
        <p:spPr bwMode="auto">
          <a:xfrm>
            <a:off x="2843213" y="5805488"/>
            <a:ext cx="1439862" cy="9810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2" name="AutoShape 46" descr="0020020139"/>
          <p:cNvSpPr>
            <a:spLocks noChangeArrowheads="1"/>
          </p:cNvSpPr>
          <p:nvPr userDrawn="1"/>
        </p:nvSpPr>
        <p:spPr bwMode="auto">
          <a:xfrm>
            <a:off x="4284663" y="5805488"/>
            <a:ext cx="1403350" cy="981075"/>
          </a:xfrm>
          <a:prstGeom prst="roundRect">
            <a:avLst>
              <a:gd name="adj" fmla="val 16667"/>
            </a:avLst>
          </a:prstGeom>
          <a:blipFill dpi="0" rotWithShape="1">
            <a:blip r:embed="rId8"/>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extLst>
      <p:ext uri="{BB962C8B-B14F-4D97-AF65-F5344CB8AC3E}">
        <p14:creationId xmlns:p14="http://schemas.microsoft.com/office/powerpoint/2010/main" val="385279202"/>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4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D472E752-168F-4FD9-8B56-51CFAF6A607B}" type="slidenum">
              <a:rPr lang="en-US" altLang="zh-CN"/>
              <a:pPr/>
              <a:t>‹#›</a:t>
            </a:fld>
            <a:endParaRPr lang="en-US" altLang="zh-CN"/>
          </a:p>
        </p:txBody>
      </p:sp>
    </p:spTree>
    <p:extLst>
      <p:ext uri="{BB962C8B-B14F-4D97-AF65-F5344CB8AC3E}">
        <p14:creationId xmlns:p14="http://schemas.microsoft.com/office/powerpoint/2010/main" val="150243401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27088" y="260350"/>
            <a:ext cx="6716712" cy="6429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79388" y="1196975"/>
            <a:ext cx="4038600" cy="43910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370388" y="1196975"/>
            <a:ext cx="4038600" cy="21193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370388" y="3468688"/>
            <a:ext cx="4038600" cy="2119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8172450" y="6237288"/>
            <a:ext cx="971550" cy="457200"/>
          </a:xfrm>
        </p:spPr>
        <p:txBody>
          <a:bodyPr/>
          <a:lstStyle>
            <a:lvl1pPr>
              <a:defRPr/>
            </a:lvl1pPr>
          </a:lstStyle>
          <a:p>
            <a:fld id="{EF411C48-0D38-4CCD-A067-F39B7F7EE4A2}" type="slidenum">
              <a:rPr lang="en-US" altLang="zh-CN"/>
              <a:pPr/>
              <a:t>‹#›</a:t>
            </a:fld>
            <a:endParaRPr lang="en-US" altLang="zh-CN"/>
          </a:p>
        </p:txBody>
      </p:sp>
    </p:spTree>
    <p:extLst>
      <p:ext uri="{BB962C8B-B14F-4D97-AF65-F5344CB8AC3E}">
        <p14:creationId xmlns:p14="http://schemas.microsoft.com/office/powerpoint/2010/main" val="196941979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6.jpeg"/><Relationship Id="rId4" Type="http://schemas.openxmlformats.org/officeDocument/2006/relationships/theme" Target="../theme/theme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323850" y="1196975"/>
            <a:ext cx="8496300" cy="4175125"/>
            <a:chOff x="204" y="754"/>
            <a:chExt cx="5352" cy="2630"/>
          </a:xfrm>
        </p:grpSpPr>
        <p:sp>
          <p:nvSpPr>
            <p:cNvPr id="1075" name="AutoShape 56" descr="OOOPIC_vipvip_20080918214459585784a2fb4d9263105"/>
            <p:cNvSpPr>
              <a:spLocks noChangeArrowheads="1"/>
            </p:cNvSpPr>
            <p:nvPr userDrawn="1"/>
          </p:nvSpPr>
          <p:spPr bwMode="auto">
            <a:xfrm>
              <a:off x="204" y="754"/>
              <a:ext cx="1678" cy="1587"/>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6" name="AutoShape 57" descr="OOOPIC_vipvip_20080918214459585784a2fb4d9263105"/>
            <p:cNvSpPr>
              <a:spLocks noChangeArrowheads="1"/>
            </p:cNvSpPr>
            <p:nvPr userDrawn="1"/>
          </p:nvSpPr>
          <p:spPr bwMode="auto">
            <a:xfrm>
              <a:off x="1610" y="1253"/>
              <a:ext cx="1134" cy="104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7" name="AutoShape 58" descr="OOOPIC_vipvip_20080918214459585784a2fb4d9263105"/>
            <p:cNvSpPr>
              <a:spLocks noChangeArrowheads="1"/>
            </p:cNvSpPr>
            <p:nvPr userDrawn="1"/>
          </p:nvSpPr>
          <p:spPr bwMode="auto">
            <a:xfrm>
              <a:off x="3016" y="2115"/>
              <a:ext cx="1678" cy="861"/>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8" name="AutoShape 59" descr="OOOPIC_vipvip_20080918214459585784a2fb4d9263105"/>
            <p:cNvSpPr>
              <a:spLocks noChangeArrowheads="1"/>
            </p:cNvSpPr>
            <p:nvPr userDrawn="1"/>
          </p:nvSpPr>
          <p:spPr bwMode="auto">
            <a:xfrm>
              <a:off x="4241" y="2750"/>
              <a:ext cx="1315" cy="63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27" name="Line 2"/>
          <p:cNvSpPr>
            <a:spLocks noChangeShapeType="1"/>
          </p:cNvSpPr>
          <p:nvPr/>
        </p:nvSpPr>
        <p:spPr bwMode="auto">
          <a:xfrm>
            <a:off x="7812088" y="188913"/>
            <a:ext cx="0" cy="792162"/>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28" name="Rectangle 3"/>
          <p:cNvSpPr>
            <a:spLocks noGrp="1" noChangeArrowheads="1"/>
          </p:cNvSpPr>
          <p:nvPr>
            <p:ph type="title"/>
          </p:nvPr>
        </p:nvSpPr>
        <p:spPr bwMode="auto">
          <a:xfrm>
            <a:off x="827088" y="260350"/>
            <a:ext cx="6716712"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4"/>
          <p:cNvSpPr>
            <a:spLocks noGrp="1" noChangeArrowheads="1"/>
          </p:cNvSpPr>
          <p:nvPr>
            <p:ph type="body" idx="1"/>
          </p:nvPr>
        </p:nvSpPr>
        <p:spPr bwMode="auto">
          <a:xfrm>
            <a:off x="179388" y="1196975"/>
            <a:ext cx="8229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grpSp>
        <p:nvGrpSpPr>
          <p:cNvPr id="1030" name="Group 8"/>
          <p:cNvGrpSpPr>
            <a:grpSpLocks/>
          </p:cNvGrpSpPr>
          <p:nvPr/>
        </p:nvGrpSpPr>
        <p:grpSpPr bwMode="auto">
          <a:xfrm rot="-5400000">
            <a:off x="8284368" y="-67468"/>
            <a:ext cx="531813" cy="1187450"/>
            <a:chOff x="5136" y="960"/>
            <a:chExt cx="528" cy="864"/>
          </a:xfrm>
        </p:grpSpPr>
        <p:sp>
          <p:nvSpPr>
            <p:cNvPr id="104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5"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6"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7"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8"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9"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0"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1"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2"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3"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4"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5"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7"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8"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9"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1"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2"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3"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5"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6"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7"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8"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9"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0"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1"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2"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3"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4"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31" name="AutoShape 44" descr="OOOPIC_vipvip_200809162034180ffb614fae8b91aa52"/>
          <p:cNvSpPr>
            <a:spLocks noChangeArrowheads="1"/>
          </p:cNvSpPr>
          <p:nvPr/>
        </p:nvSpPr>
        <p:spPr bwMode="auto">
          <a:xfrm>
            <a:off x="-36513" y="6021388"/>
            <a:ext cx="1439863" cy="765175"/>
          </a:xfrm>
          <a:prstGeom prst="roundRect">
            <a:avLst>
              <a:gd name="adj" fmla="val 16667"/>
            </a:avLst>
          </a:prstGeom>
          <a:blipFill dpi="0" rotWithShape="1">
            <a:blip r:embed="rId5"/>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2" name="AutoShape 45" descr="0210010003"/>
          <p:cNvSpPr>
            <a:spLocks noChangeArrowheads="1"/>
          </p:cNvSpPr>
          <p:nvPr/>
        </p:nvSpPr>
        <p:spPr bwMode="auto">
          <a:xfrm>
            <a:off x="1403350" y="6021388"/>
            <a:ext cx="1444625" cy="7651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3" name="AutoShape 46" descr="0020020139"/>
          <p:cNvSpPr>
            <a:spLocks noChangeArrowheads="1"/>
          </p:cNvSpPr>
          <p:nvPr/>
        </p:nvSpPr>
        <p:spPr bwMode="auto">
          <a:xfrm>
            <a:off x="4284663" y="6021388"/>
            <a:ext cx="1403350" cy="7651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4" name="AutoShape 47" descr="OOOPIC_vipvip_200809162038189711c8bf53c3eee478"/>
          <p:cNvSpPr>
            <a:spLocks noChangeArrowheads="1"/>
          </p:cNvSpPr>
          <p:nvPr/>
        </p:nvSpPr>
        <p:spPr bwMode="auto">
          <a:xfrm>
            <a:off x="2843213" y="6021388"/>
            <a:ext cx="1439862" cy="765175"/>
          </a:xfrm>
          <a:prstGeom prst="roundRect">
            <a:avLst>
              <a:gd name="adj" fmla="val 16667"/>
            </a:avLst>
          </a:prstGeom>
          <a:blipFill dpi="0" rotWithShape="1">
            <a:blip r:embed="rId8"/>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1728" name="Rectangle 48" descr="OOOPIC_vipvip_20080918214459585784a2fb4d9263105"/>
          <p:cNvSpPr>
            <a:spLocks noChangeArrowheads="1"/>
          </p:cNvSpPr>
          <p:nvPr/>
        </p:nvSpPr>
        <p:spPr bwMode="auto">
          <a:xfrm>
            <a:off x="5651500" y="6021388"/>
            <a:ext cx="3492500" cy="765175"/>
          </a:xfrm>
          <a:prstGeom prst="rect">
            <a:avLst/>
          </a:prstGeom>
          <a:blipFill dpi="0" rotWithShape="1">
            <a:blip r:embed="rId9"/>
            <a:srcRect/>
            <a:stretch>
              <a:fillRect/>
            </a:stretch>
          </a:blipFill>
          <a:ln w="9525">
            <a:solidFill>
              <a:schemeClr val="bg2"/>
            </a:solidFill>
            <a:miter lim="800000"/>
            <a:headEnd/>
            <a:tailEnd/>
          </a:ln>
        </p:spPr>
        <p:txBody>
          <a:bodyPr/>
          <a:lstStyle/>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1036" name="Line 49"/>
          <p:cNvSpPr>
            <a:spLocks noChangeShapeType="1"/>
          </p:cNvSpPr>
          <p:nvPr/>
        </p:nvSpPr>
        <p:spPr bwMode="auto">
          <a:xfrm>
            <a:off x="0" y="6021388"/>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37" name="Line 50"/>
          <p:cNvSpPr>
            <a:spLocks noChangeShapeType="1"/>
          </p:cNvSpPr>
          <p:nvPr/>
        </p:nvSpPr>
        <p:spPr bwMode="auto">
          <a:xfrm>
            <a:off x="0" y="6813550"/>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1687" name="Rectangle 7"/>
          <p:cNvSpPr>
            <a:spLocks noGrp="1" noChangeArrowheads="1"/>
          </p:cNvSpPr>
          <p:nvPr>
            <p:ph type="sldNum" sz="quarter" idx="4"/>
          </p:nvPr>
        </p:nvSpPr>
        <p:spPr bwMode="auto">
          <a:xfrm>
            <a:off x="8172450" y="6237288"/>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400" b="0" smtClean="0">
                <a:solidFill>
                  <a:schemeClr val="bg1"/>
                </a:solidFill>
                <a:ea typeface="宋体" pitchFamily="2" charset="-122"/>
              </a:defRPr>
            </a:lvl1pPr>
          </a:lstStyle>
          <a:p>
            <a:pPr fontAlgn="base">
              <a:spcBef>
                <a:spcPct val="0"/>
              </a:spcBef>
              <a:spcAft>
                <a:spcPct val="0"/>
              </a:spcAft>
              <a:defRPr/>
            </a:pPr>
            <a:fld id="{2A50BA10-F719-4A74-89A0-BD4DE8028818}" type="slidenum">
              <a:rPr lang="en-US" altLang="zh-CN">
                <a:solidFill>
                  <a:srgbClr val="FFFFFF"/>
                </a:solidFill>
              </a:rPr>
              <a:pPr fontAlgn="base">
                <a:spcBef>
                  <a:spcPct val="0"/>
                </a:spcBef>
                <a:spcAft>
                  <a:spcPct val="0"/>
                </a:spcAft>
                <a:defRPr/>
              </a:pPr>
              <a:t>‹#›</a:t>
            </a:fld>
            <a:endParaRPr lang="en-US" altLang="zh-CN" dirty="0">
              <a:solidFill>
                <a:srgbClr val="FFFFFF"/>
              </a:solidFill>
            </a:endParaRPr>
          </a:p>
        </p:txBody>
      </p:sp>
      <p:sp>
        <p:nvSpPr>
          <p:cNvPr id="1039" name="Line 51"/>
          <p:cNvSpPr>
            <a:spLocks noChangeShapeType="1"/>
          </p:cNvSpPr>
          <p:nvPr/>
        </p:nvSpPr>
        <p:spPr bwMode="auto">
          <a:xfrm flipV="1">
            <a:off x="323850" y="908050"/>
            <a:ext cx="882015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0" name="Line 52"/>
          <p:cNvSpPr>
            <a:spLocks noChangeShapeType="1"/>
          </p:cNvSpPr>
          <p:nvPr/>
        </p:nvSpPr>
        <p:spPr bwMode="auto">
          <a:xfrm>
            <a:off x="7885113" y="0"/>
            <a:ext cx="0" cy="90805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1" name="Line 53"/>
          <p:cNvSpPr>
            <a:spLocks noChangeShapeType="1"/>
          </p:cNvSpPr>
          <p:nvPr/>
        </p:nvSpPr>
        <p:spPr bwMode="auto">
          <a:xfrm flipV="1">
            <a:off x="0" y="981075"/>
            <a:ext cx="8856663"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2" name="AutoShape 54" descr="b_49931_PSD_20090815095531"/>
          <p:cNvSpPr>
            <a:spLocks noChangeArrowheads="1"/>
          </p:cNvSpPr>
          <p:nvPr/>
        </p:nvSpPr>
        <p:spPr bwMode="auto">
          <a:xfrm>
            <a:off x="144463" y="144463"/>
            <a:ext cx="1042987" cy="763587"/>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3" name="AutoShape 55" descr="b_49931_PSD_20090815095531">
            <a:hlinkClick r:id="" action="ppaction://hlinkshowjump?jump=lastslide"/>
          </p:cNvPr>
          <p:cNvSpPr>
            <a:spLocks noChangeArrowheads="1"/>
          </p:cNvSpPr>
          <p:nvPr/>
        </p:nvSpPr>
        <p:spPr bwMode="auto">
          <a:xfrm>
            <a:off x="0" y="0"/>
            <a:ext cx="1042988" cy="763588"/>
          </a:xfrm>
          <a:prstGeom prst="roundRect">
            <a:avLst>
              <a:gd name="adj" fmla="val 16667"/>
            </a:avLst>
          </a:prstGeom>
          <a:blipFill dpi="0" rotWithShape="1">
            <a:blip r:embed="rId10"/>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7172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8" grpId="0" animBg="1"/>
    </p:bld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itchFamily="34" charset="0"/>
          <a:ea typeface="华文琥珀" pitchFamily="2" charset="-122"/>
        </a:defRPr>
      </a:lvl2pPr>
      <a:lvl3pPr algn="ctr" rtl="0" eaLnBrk="0" fontAlgn="base" hangingPunct="0">
        <a:spcBef>
          <a:spcPct val="0"/>
        </a:spcBef>
        <a:spcAft>
          <a:spcPct val="0"/>
        </a:spcAft>
        <a:defRPr sz="4000" b="1">
          <a:solidFill>
            <a:schemeClr val="tx2"/>
          </a:solidFill>
          <a:latin typeface="Arial" pitchFamily="34" charset="0"/>
          <a:ea typeface="华文琥珀" pitchFamily="2" charset="-122"/>
        </a:defRPr>
      </a:lvl3pPr>
      <a:lvl4pPr algn="ctr" rtl="0" eaLnBrk="0" fontAlgn="base" hangingPunct="0">
        <a:spcBef>
          <a:spcPct val="0"/>
        </a:spcBef>
        <a:spcAft>
          <a:spcPct val="0"/>
        </a:spcAft>
        <a:defRPr sz="4000" b="1">
          <a:solidFill>
            <a:schemeClr val="tx2"/>
          </a:solidFill>
          <a:latin typeface="Arial" pitchFamily="34" charset="0"/>
          <a:ea typeface="华文琥珀" pitchFamily="2" charset="-122"/>
        </a:defRPr>
      </a:lvl4pPr>
      <a:lvl5pPr algn="ctr" rtl="0" eaLnBrk="0" fontAlgn="base" hangingPunct="0">
        <a:spcBef>
          <a:spcPct val="0"/>
        </a:spcBef>
        <a:spcAft>
          <a:spcPct val="0"/>
        </a:spcAft>
        <a:defRPr sz="4000" b="1">
          <a:solidFill>
            <a:schemeClr val="tx2"/>
          </a:solidFill>
          <a:latin typeface="Arial" pitchFamily="34" charset="0"/>
          <a:ea typeface="华文琥珀" pitchFamily="2" charset="-122"/>
        </a:defRPr>
      </a:lvl5pPr>
      <a:lvl6pPr marL="457200" algn="ctr" rtl="0" fontAlgn="base">
        <a:spcBef>
          <a:spcPct val="0"/>
        </a:spcBef>
        <a:spcAft>
          <a:spcPct val="0"/>
        </a:spcAft>
        <a:defRPr sz="4000" b="1">
          <a:solidFill>
            <a:schemeClr val="tx2"/>
          </a:solidFill>
          <a:latin typeface="Arial" pitchFamily="34" charset="0"/>
          <a:ea typeface="华文琥珀" pitchFamily="2" charset="-122"/>
        </a:defRPr>
      </a:lvl6pPr>
      <a:lvl7pPr marL="914400" algn="ctr" rtl="0" fontAlgn="base">
        <a:spcBef>
          <a:spcPct val="0"/>
        </a:spcBef>
        <a:spcAft>
          <a:spcPct val="0"/>
        </a:spcAft>
        <a:defRPr sz="4000" b="1">
          <a:solidFill>
            <a:schemeClr val="tx2"/>
          </a:solidFill>
          <a:latin typeface="Arial" pitchFamily="34" charset="0"/>
          <a:ea typeface="华文琥珀" pitchFamily="2" charset="-122"/>
        </a:defRPr>
      </a:lvl7pPr>
      <a:lvl8pPr marL="1371600" algn="ctr" rtl="0" fontAlgn="base">
        <a:spcBef>
          <a:spcPct val="0"/>
        </a:spcBef>
        <a:spcAft>
          <a:spcPct val="0"/>
        </a:spcAft>
        <a:defRPr sz="4000" b="1">
          <a:solidFill>
            <a:schemeClr val="tx2"/>
          </a:solidFill>
          <a:latin typeface="Arial" pitchFamily="34" charset="0"/>
          <a:ea typeface="华文琥珀" pitchFamily="2" charset="-122"/>
        </a:defRPr>
      </a:lvl8pPr>
      <a:lvl9pPr marL="1828800" algn="ctr" rtl="0" fontAlgn="base">
        <a:spcBef>
          <a:spcPct val="0"/>
        </a:spcBef>
        <a:spcAft>
          <a:spcPct val="0"/>
        </a:spcAft>
        <a:defRPr sz="4000" b="1">
          <a:solidFill>
            <a:schemeClr val="tx2"/>
          </a:solidFill>
          <a:latin typeface="Arial" pitchFamily="34" charset="0"/>
          <a:ea typeface="华文琥珀"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楷体_GB2312" pitchFamily="49" charset="-122"/>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楷体_GB2312" pitchFamily="49" charset="-122"/>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楷体_GB2312" pitchFamily="49" charset="-122"/>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46.xml"/><Relationship Id="rId4" Type="http://schemas.openxmlformats.org/officeDocument/2006/relationships/slide" Target="slide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46.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46.xml"/><Relationship Id="rId4" Type="http://schemas.openxmlformats.org/officeDocument/2006/relationships/slide" Target="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46.xml"/><Relationship Id="rId4" Type="http://schemas.openxmlformats.org/officeDocument/2006/relationships/slide" Target="slide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1.xml"/><Relationship Id="rId1" Type="http://schemas.openxmlformats.org/officeDocument/2006/relationships/audio" Target="file:///E:\E&#30424;&#22791;&#20221;\mp3\&#20877;&#35265;.wma" TargetMode="External"/><Relationship Id="rId5" Type="http://schemas.openxmlformats.org/officeDocument/2006/relationships/image" Target="../media/image9.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460E3F40-DEB1-446C-9703-C3FA3D520E89}" type="slidenum">
              <a:rPr lang="en-US" altLang="zh-CN" b="0">
                <a:solidFill>
                  <a:srgbClr val="FFFFFF"/>
                </a:solidFill>
                <a:ea typeface="宋体" pitchFamily="2" charset="-122"/>
              </a:rPr>
              <a:pPr eaLnBrk="1" hangingPunct="1"/>
              <a:t>1</a:t>
            </a:fld>
            <a:endParaRPr lang="en-US" altLang="zh-CN" b="0" dirty="0">
              <a:solidFill>
                <a:srgbClr val="FFFFFF"/>
              </a:solidFill>
              <a:ea typeface="宋体" pitchFamily="2" charset="-122"/>
            </a:endParaRPr>
          </a:p>
        </p:txBody>
      </p:sp>
      <p:sp>
        <p:nvSpPr>
          <p:cNvPr id="3078" name="WordArt 6" descr="纸袋"/>
          <p:cNvSpPr>
            <a:spLocks noChangeArrowheads="1" noChangeShapeType="1" noTextEdit="1"/>
          </p:cNvSpPr>
          <p:nvPr/>
        </p:nvSpPr>
        <p:spPr bwMode="auto">
          <a:xfrm>
            <a:off x="3302959" y="1628800"/>
            <a:ext cx="5274386" cy="724691"/>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与</a:t>
            </a:r>
            <a:r>
              <a:rPr lang="zh-CN" altLang="en-US" sz="3200" b="1" kern="10" dirty="0" smtClean="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应用案例教程</a:t>
            </a:r>
            <a:endPar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endParaRPr>
          </a:p>
        </p:txBody>
      </p:sp>
      <p:sp>
        <p:nvSpPr>
          <p:cNvPr id="2" name="矩形 1"/>
          <p:cNvSpPr/>
          <p:nvPr/>
        </p:nvSpPr>
        <p:spPr>
          <a:xfrm>
            <a:off x="3275856" y="404664"/>
            <a:ext cx="525658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6600" b="1" kern="10"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计算机基础</a:t>
            </a:r>
            <a:endParaRPr lang="zh-CN" altLang="en-US" sz="6600" b="1"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endParaRPr>
          </a:p>
        </p:txBody>
      </p:sp>
      <p:sp>
        <p:nvSpPr>
          <p:cNvPr id="4" name="矩形 3"/>
          <p:cNvSpPr/>
          <p:nvPr/>
        </p:nvSpPr>
        <p:spPr>
          <a:xfrm>
            <a:off x="2195736" y="2793994"/>
            <a:ext cx="415624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3200" b="1" kern="1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琥珀"/>
                <a:ea typeface="华文琥珀"/>
              </a:rPr>
              <a:t>第一篇  基础理论篇</a:t>
            </a:r>
            <a:endParaRPr lang="zh-CN" alt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矩形 4"/>
          <p:cNvSpPr/>
          <p:nvPr/>
        </p:nvSpPr>
        <p:spPr>
          <a:xfrm>
            <a:off x="1660090" y="3717032"/>
            <a:ext cx="48141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第</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2</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章 信息表示</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8">
                                            <p:txEl>
                                              <p:pRg st="0" end="0"/>
                                            </p:txEl>
                                          </p:spTgt>
                                        </p:tgtEl>
                                        <p:attrNameLst>
                                          <p:attrName>style.visibility</p:attrName>
                                        </p:attrNameLst>
                                      </p:cBhvr>
                                      <p:to>
                                        <p:strVal val="visible"/>
                                      </p:to>
                                    </p:set>
                                    <p:animEffect transition="in" filter="wipe(left)">
                                      <p:cBhvr>
                                        <p:cTn id="11" dur="500"/>
                                        <p:tgtEl>
                                          <p:spTgt spid="307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34" presetClass="emph" presetSubtype="0" repeatCount="5000" fill="hold" grpId="1" nodeType="afterEffect">
                                  <p:stCondLst>
                                    <p:cond delay="0"/>
                                  </p:stCondLst>
                                  <p:iterate type="lt">
                                    <p:tmPct val="10000"/>
                                  </p:iterate>
                                  <p:childTnLst>
                                    <p:animMotion origin="layout" path="M 0.0 0.0 L 0.0 -0.07213" pathEditMode="relative" ptsTypes="">
                                      <p:cBhvr>
                                        <p:cTn id="22" dur="1000" accel="50000" decel="50000" autoRev="1" fill="hold">
                                          <p:stCondLst>
                                            <p:cond delay="0"/>
                                          </p:stCondLst>
                                        </p:cTn>
                                        <p:tgtEl>
                                          <p:spTgt spid="5"/>
                                        </p:tgtEl>
                                        <p:attrNameLst>
                                          <p:attrName>ppt_x</p:attrName>
                                          <p:attrName>ppt_y</p:attrName>
                                        </p:attrNameLst>
                                      </p:cBhvr>
                                    </p:animMotion>
                                    <p:animRot by="1500000">
                                      <p:cBhvr>
                                        <p:cTn id="23" dur="500" fill="hold">
                                          <p:stCondLst>
                                            <p:cond delay="0"/>
                                          </p:stCondLst>
                                        </p:cTn>
                                        <p:tgtEl>
                                          <p:spTgt spid="5"/>
                                        </p:tgtEl>
                                        <p:attrNameLst>
                                          <p:attrName>r</p:attrName>
                                        </p:attrNameLst>
                                      </p:cBhvr>
                                    </p:animRot>
                                    <p:animRot by="-1500000">
                                      <p:cBhvr>
                                        <p:cTn id="24" dur="500" fill="hold">
                                          <p:stCondLst>
                                            <p:cond delay="500"/>
                                          </p:stCondLst>
                                        </p:cTn>
                                        <p:tgtEl>
                                          <p:spTgt spid="5"/>
                                        </p:tgtEl>
                                        <p:attrNameLst>
                                          <p:attrName>r</p:attrName>
                                        </p:attrNameLst>
                                      </p:cBhvr>
                                    </p:animRot>
                                    <p:animRot by="-1500000">
                                      <p:cBhvr>
                                        <p:cTn id="25" dur="500" fill="hold">
                                          <p:stCondLst>
                                            <p:cond delay="1000"/>
                                          </p:stCondLst>
                                        </p:cTn>
                                        <p:tgtEl>
                                          <p:spTgt spid="5"/>
                                        </p:tgtEl>
                                        <p:attrNameLst>
                                          <p:attrName>r</p:attrName>
                                        </p:attrNameLst>
                                      </p:cBhvr>
                                    </p:animRot>
                                    <p:animRot by="1500000">
                                      <p:cBhvr>
                                        <p:cTn id="26" dur="500" fill="hold">
                                          <p:stCondLst>
                                            <p:cond delay="15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a:xfrm>
            <a:off x="1476375" y="44450"/>
            <a:ext cx="5940425"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进制运算</a:t>
            </a:r>
          </a:p>
        </p:txBody>
      </p:sp>
      <p:sp>
        <p:nvSpPr>
          <p:cNvPr id="1178627" name="Rectangle 3"/>
          <p:cNvSpPr>
            <a:spLocks noGrp="1" noChangeArrowheads="1"/>
          </p:cNvSpPr>
          <p:nvPr>
            <p:ph type="body" sz="half" idx="1"/>
          </p:nvPr>
        </p:nvSpPr>
        <p:spPr>
          <a:xfrm>
            <a:off x="1588" y="1125538"/>
            <a:ext cx="9142412" cy="4522787"/>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90000"/>
              </a:lnSpc>
              <a:spcBef>
                <a:spcPct val="5000"/>
              </a:spcBef>
              <a:buSzPct val="90000"/>
            </a:pPr>
            <a:r>
              <a:rPr lang="zh-CN" altLang="en-US" sz="2400" b="1">
                <a:latin typeface="黑体" pitchFamily="2" charset="-122"/>
              </a:rPr>
              <a:t>二进制运算</a:t>
            </a:r>
          </a:p>
          <a:p>
            <a:pPr>
              <a:lnSpc>
                <a:spcPct val="110000"/>
              </a:lnSpc>
              <a:spcBef>
                <a:spcPct val="60000"/>
              </a:spcBef>
              <a:buFont typeface="Wingdings" pitchFamily="2" charset="2"/>
              <a:buNone/>
            </a:pPr>
            <a:r>
              <a:rPr lang="zh-CN" altLang="en-US" sz="2000" b="1">
                <a:latin typeface="楷体_GB2312" pitchFamily="49" charset="-122"/>
                <a:ea typeface="楷体_GB2312" pitchFamily="49" charset="-122"/>
              </a:rPr>
              <a:t>  </a:t>
            </a:r>
            <a:r>
              <a:rPr lang="en-US" altLang="zh-CN" sz="2200" b="1">
                <a:latin typeface="宋体" charset="-122"/>
              </a:rPr>
              <a:t>1111010010011110010 + 11110010111110 =</a:t>
            </a:r>
            <a:r>
              <a:rPr lang="zh-CN" altLang="en-US" sz="2200" b="1">
                <a:latin typeface="宋体" charset="-122"/>
              </a:rPr>
              <a:t>？</a:t>
            </a:r>
          </a:p>
          <a:p>
            <a:pPr>
              <a:lnSpc>
                <a:spcPct val="60000"/>
              </a:lnSpc>
              <a:spcBef>
                <a:spcPct val="40000"/>
              </a:spcBef>
              <a:buFont typeface="Wingdings" pitchFamily="2" charset="2"/>
              <a:buNone/>
            </a:pPr>
            <a:r>
              <a:rPr lang="zh-CN" altLang="en-US" sz="2200" b="1">
                <a:latin typeface="宋体" charset="-122"/>
              </a:rPr>
              <a:t>     </a:t>
            </a:r>
            <a:r>
              <a:rPr lang="en-US" altLang="zh-CN" sz="2200" b="1">
                <a:latin typeface="宋体" charset="-122"/>
              </a:rPr>
              <a:t>1111010010011110010</a:t>
            </a:r>
          </a:p>
          <a:p>
            <a:pPr>
              <a:lnSpc>
                <a:spcPct val="60000"/>
              </a:lnSpc>
              <a:spcBef>
                <a:spcPct val="5000"/>
              </a:spcBef>
              <a:buFont typeface="Wingdings" pitchFamily="2" charset="2"/>
              <a:buNone/>
            </a:pPr>
            <a:r>
              <a:rPr lang="en-US" altLang="zh-CN" sz="2200" b="1">
                <a:latin typeface="宋体" charset="-122"/>
              </a:rPr>
              <a:t>   +      11110010111110</a:t>
            </a:r>
          </a:p>
          <a:p>
            <a:pPr>
              <a:lnSpc>
                <a:spcPct val="110000"/>
              </a:lnSpc>
              <a:spcBef>
                <a:spcPct val="5000"/>
              </a:spcBef>
              <a:buFont typeface="Wingdings" pitchFamily="2" charset="2"/>
              <a:buNone/>
            </a:pPr>
            <a:r>
              <a:rPr lang="en-US" altLang="zh-CN" sz="2200" b="1">
                <a:latin typeface="宋体" charset="-122"/>
              </a:rPr>
              <a:t>----------------------------------</a:t>
            </a:r>
          </a:p>
          <a:p>
            <a:pPr>
              <a:lnSpc>
                <a:spcPct val="110000"/>
              </a:lnSpc>
              <a:spcBef>
                <a:spcPct val="5000"/>
              </a:spcBef>
              <a:buFont typeface="Wingdings" pitchFamily="2" charset="2"/>
              <a:buNone/>
            </a:pPr>
            <a:r>
              <a:rPr lang="en-US" altLang="zh-CN" sz="2200" b="1">
                <a:latin typeface="宋体" charset="-122"/>
              </a:rPr>
              <a:t>     </a:t>
            </a:r>
          </a:p>
          <a:p>
            <a:pPr>
              <a:lnSpc>
                <a:spcPct val="110000"/>
              </a:lnSpc>
              <a:spcBef>
                <a:spcPct val="60000"/>
              </a:spcBef>
              <a:buFont typeface="Wingdings" pitchFamily="2" charset="2"/>
              <a:buNone/>
            </a:pPr>
            <a:r>
              <a:rPr lang="en-US" altLang="zh-CN" sz="2200" b="1">
                <a:latin typeface="宋体" charset="-122"/>
              </a:rPr>
              <a:t>  1111010010011110010 </a:t>
            </a:r>
            <a:r>
              <a:rPr lang="en-US" altLang="zh-CN" sz="2200" b="1">
                <a:latin typeface="Arial"/>
              </a:rPr>
              <a:t>–</a:t>
            </a:r>
            <a:r>
              <a:rPr lang="en-US" altLang="zh-CN" sz="2200" b="1">
                <a:latin typeface="宋体" charset="-122"/>
              </a:rPr>
              <a:t> 11110010111110 =</a:t>
            </a:r>
            <a:r>
              <a:rPr lang="zh-CN" altLang="en-US" sz="2200" b="1">
                <a:latin typeface="宋体" charset="-122"/>
              </a:rPr>
              <a:t>？</a:t>
            </a:r>
          </a:p>
          <a:p>
            <a:pPr>
              <a:lnSpc>
                <a:spcPct val="60000"/>
              </a:lnSpc>
              <a:spcBef>
                <a:spcPct val="40000"/>
              </a:spcBef>
              <a:buFont typeface="Wingdings" pitchFamily="2" charset="2"/>
              <a:buNone/>
            </a:pPr>
            <a:r>
              <a:rPr lang="zh-CN" altLang="en-US" sz="2200" b="1">
                <a:latin typeface="宋体" charset="-122"/>
              </a:rPr>
              <a:t>     </a:t>
            </a:r>
            <a:r>
              <a:rPr lang="en-US" altLang="zh-CN" sz="2200" b="1">
                <a:latin typeface="宋体" charset="-122"/>
              </a:rPr>
              <a:t>1111010010011110010</a:t>
            </a:r>
          </a:p>
          <a:p>
            <a:pPr>
              <a:lnSpc>
                <a:spcPct val="60000"/>
              </a:lnSpc>
              <a:spcBef>
                <a:spcPct val="5000"/>
              </a:spcBef>
              <a:buFont typeface="Wingdings" pitchFamily="2" charset="2"/>
              <a:buNone/>
            </a:pPr>
            <a:r>
              <a:rPr lang="en-US" altLang="zh-CN" sz="2200" b="1">
                <a:latin typeface="宋体" charset="-122"/>
              </a:rPr>
              <a:t>   -      11110010111110</a:t>
            </a:r>
          </a:p>
          <a:p>
            <a:pPr>
              <a:lnSpc>
                <a:spcPct val="110000"/>
              </a:lnSpc>
              <a:spcBef>
                <a:spcPct val="5000"/>
              </a:spcBef>
              <a:buFont typeface="Wingdings" pitchFamily="2" charset="2"/>
              <a:buNone/>
            </a:pPr>
            <a:r>
              <a:rPr lang="en-US" altLang="zh-CN" sz="2200" b="1">
                <a:latin typeface="宋体" charset="-122"/>
              </a:rPr>
              <a:t>----------------------------------</a:t>
            </a:r>
          </a:p>
          <a:p>
            <a:pPr>
              <a:lnSpc>
                <a:spcPct val="110000"/>
              </a:lnSpc>
              <a:spcBef>
                <a:spcPct val="5000"/>
              </a:spcBef>
              <a:buFont typeface="Wingdings" pitchFamily="2" charset="2"/>
              <a:buNone/>
            </a:pPr>
            <a:r>
              <a:rPr lang="en-US" altLang="zh-CN" sz="2200" b="1">
                <a:solidFill>
                  <a:schemeClr val="bg1"/>
                </a:solidFill>
                <a:latin typeface="宋体" charset="-122"/>
              </a:rPr>
              <a:t>     </a:t>
            </a:r>
            <a:endParaRPr lang="en-US" altLang="zh-CN" sz="2200" b="1">
              <a:solidFill>
                <a:srgbClr val="FFFF00"/>
              </a:solidFill>
              <a:latin typeface="宋体" charset="-122"/>
            </a:endParaRPr>
          </a:p>
        </p:txBody>
      </p:sp>
    </p:spTree>
    <p:extLst>
      <p:ext uri="{BB962C8B-B14F-4D97-AF65-F5344CB8AC3E}">
        <p14:creationId xmlns:p14="http://schemas.microsoft.com/office/powerpoint/2010/main" val="6658547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a:xfrm>
            <a:off x="1763713" y="115888"/>
            <a:ext cx="5832475" cy="6921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进制运算</a:t>
            </a:r>
          </a:p>
        </p:txBody>
      </p:sp>
      <p:sp>
        <p:nvSpPr>
          <p:cNvPr id="1179651" name="Rectangle 3"/>
          <p:cNvSpPr>
            <a:spLocks noGrp="1" noChangeArrowheads="1"/>
          </p:cNvSpPr>
          <p:nvPr>
            <p:ph type="body" sz="half" idx="1"/>
          </p:nvPr>
        </p:nvSpPr>
        <p:spPr>
          <a:xfrm>
            <a:off x="0" y="1143000"/>
            <a:ext cx="8964613" cy="4806950"/>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90000"/>
              </a:lnSpc>
              <a:spcBef>
                <a:spcPct val="5000"/>
              </a:spcBef>
              <a:buSzPct val="90000"/>
            </a:pPr>
            <a:r>
              <a:rPr lang="zh-CN" altLang="en-US" sz="2400" b="1">
                <a:latin typeface="黑体" pitchFamily="2" charset="-122"/>
              </a:rPr>
              <a:t>二进制运算</a:t>
            </a:r>
          </a:p>
          <a:p>
            <a:pPr>
              <a:lnSpc>
                <a:spcPct val="110000"/>
              </a:lnSpc>
              <a:spcBef>
                <a:spcPct val="60000"/>
              </a:spcBef>
              <a:buFont typeface="Wingdings" pitchFamily="2" charset="2"/>
              <a:buNone/>
            </a:pPr>
            <a:r>
              <a:rPr lang="zh-CN" altLang="en-US" sz="2000" b="1">
                <a:latin typeface="楷体_GB2312" pitchFamily="49" charset="-122"/>
                <a:ea typeface="楷体_GB2312" pitchFamily="49" charset="-122"/>
              </a:rPr>
              <a:t>  </a:t>
            </a:r>
            <a:r>
              <a:rPr lang="en-US" altLang="zh-CN" sz="2200" b="1">
                <a:latin typeface="宋体" charset="-122"/>
              </a:rPr>
              <a:t>1111010010011110010 + 11110010111110 =</a:t>
            </a:r>
            <a:r>
              <a:rPr lang="zh-CN" altLang="en-US" sz="2200" b="1">
                <a:latin typeface="宋体" charset="-122"/>
              </a:rPr>
              <a:t>？</a:t>
            </a:r>
          </a:p>
          <a:p>
            <a:pPr>
              <a:lnSpc>
                <a:spcPct val="60000"/>
              </a:lnSpc>
              <a:spcBef>
                <a:spcPct val="40000"/>
              </a:spcBef>
              <a:buFont typeface="Wingdings" pitchFamily="2" charset="2"/>
              <a:buNone/>
            </a:pPr>
            <a:r>
              <a:rPr lang="zh-CN" altLang="en-US" sz="2200" b="1">
                <a:latin typeface="宋体" charset="-122"/>
              </a:rPr>
              <a:t>     </a:t>
            </a:r>
            <a:r>
              <a:rPr lang="en-US" altLang="zh-CN" sz="2200" b="1">
                <a:latin typeface="宋体" charset="-122"/>
              </a:rPr>
              <a:t>1111010010011110010</a:t>
            </a:r>
          </a:p>
          <a:p>
            <a:pPr>
              <a:lnSpc>
                <a:spcPct val="60000"/>
              </a:lnSpc>
              <a:spcBef>
                <a:spcPct val="5000"/>
              </a:spcBef>
              <a:buFont typeface="Wingdings" pitchFamily="2" charset="2"/>
              <a:buNone/>
            </a:pPr>
            <a:r>
              <a:rPr lang="en-US" altLang="zh-CN" sz="2200" b="1">
                <a:latin typeface="宋体" charset="-122"/>
              </a:rPr>
              <a:t>   +      11110010111110</a:t>
            </a:r>
          </a:p>
          <a:p>
            <a:pPr>
              <a:lnSpc>
                <a:spcPct val="110000"/>
              </a:lnSpc>
              <a:spcBef>
                <a:spcPct val="5000"/>
              </a:spcBef>
              <a:buFont typeface="Wingdings" pitchFamily="2" charset="2"/>
              <a:buNone/>
            </a:pPr>
            <a:r>
              <a:rPr lang="en-US" altLang="zh-CN" sz="2200" b="1">
                <a:latin typeface="宋体" charset="-122"/>
              </a:rPr>
              <a:t>----------------------------------</a:t>
            </a:r>
          </a:p>
          <a:p>
            <a:pPr>
              <a:lnSpc>
                <a:spcPct val="110000"/>
              </a:lnSpc>
              <a:spcBef>
                <a:spcPct val="5000"/>
              </a:spcBef>
              <a:buFont typeface="Wingdings" pitchFamily="2" charset="2"/>
              <a:buNone/>
            </a:pPr>
            <a:r>
              <a:rPr lang="en-US" altLang="zh-CN" sz="2200" b="1">
                <a:latin typeface="宋体" charset="-122"/>
              </a:rPr>
              <a:t>     1111110000110110000</a:t>
            </a:r>
          </a:p>
          <a:p>
            <a:pPr>
              <a:lnSpc>
                <a:spcPct val="110000"/>
              </a:lnSpc>
              <a:spcBef>
                <a:spcPct val="60000"/>
              </a:spcBef>
              <a:buFont typeface="Wingdings" pitchFamily="2" charset="2"/>
              <a:buNone/>
            </a:pPr>
            <a:r>
              <a:rPr lang="en-US" altLang="zh-CN" sz="2200" b="1">
                <a:latin typeface="宋体" charset="-122"/>
              </a:rPr>
              <a:t>  1111010010011110010 </a:t>
            </a:r>
            <a:r>
              <a:rPr lang="en-US" altLang="zh-CN" sz="2200" b="1">
                <a:latin typeface="Arial"/>
              </a:rPr>
              <a:t>–</a:t>
            </a:r>
            <a:r>
              <a:rPr lang="en-US" altLang="zh-CN" sz="2200" b="1">
                <a:latin typeface="宋体" charset="-122"/>
              </a:rPr>
              <a:t> 11110010111110 =</a:t>
            </a:r>
            <a:r>
              <a:rPr lang="zh-CN" altLang="en-US" sz="2200" b="1">
                <a:latin typeface="宋体" charset="-122"/>
              </a:rPr>
              <a:t>？</a:t>
            </a:r>
          </a:p>
          <a:p>
            <a:pPr>
              <a:lnSpc>
                <a:spcPct val="60000"/>
              </a:lnSpc>
              <a:spcBef>
                <a:spcPct val="40000"/>
              </a:spcBef>
              <a:buFont typeface="Wingdings" pitchFamily="2" charset="2"/>
              <a:buNone/>
            </a:pPr>
            <a:r>
              <a:rPr lang="zh-CN" altLang="en-US" sz="2200" b="1">
                <a:latin typeface="宋体" charset="-122"/>
              </a:rPr>
              <a:t>     </a:t>
            </a:r>
            <a:r>
              <a:rPr lang="en-US" altLang="zh-CN" sz="2200" b="1">
                <a:latin typeface="宋体" charset="-122"/>
              </a:rPr>
              <a:t>1111010010011110010</a:t>
            </a:r>
          </a:p>
          <a:p>
            <a:pPr>
              <a:lnSpc>
                <a:spcPct val="60000"/>
              </a:lnSpc>
              <a:spcBef>
                <a:spcPct val="5000"/>
              </a:spcBef>
              <a:buFont typeface="Wingdings" pitchFamily="2" charset="2"/>
              <a:buNone/>
            </a:pPr>
            <a:r>
              <a:rPr lang="en-US" altLang="zh-CN" sz="2200" b="1">
                <a:latin typeface="宋体" charset="-122"/>
              </a:rPr>
              <a:t>   -      11110010111110</a:t>
            </a:r>
          </a:p>
          <a:p>
            <a:pPr>
              <a:lnSpc>
                <a:spcPct val="110000"/>
              </a:lnSpc>
              <a:spcBef>
                <a:spcPct val="5000"/>
              </a:spcBef>
              <a:buFont typeface="Wingdings" pitchFamily="2" charset="2"/>
              <a:buNone/>
            </a:pPr>
            <a:r>
              <a:rPr lang="en-US" altLang="zh-CN" sz="2200" b="1">
                <a:latin typeface="宋体" charset="-122"/>
              </a:rPr>
              <a:t>----------------------------------</a:t>
            </a:r>
          </a:p>
          <a:p>
            <a:pPr>
              <a:lnSpc>
                <a:spcPct val="110000"/>
              </a:lnSpc>
              <a:spcBef>
                <a:spcPct val="5000"/>
              </a:spcBef>
              <a:buFont typeface="Wingdings" pitchFamily="2" charset="2"/>
              <a:buNone/>
            </a:pPr>
            <a:r>
              <a:rPr lang="en-US" altLang="zh-CN" sz="2200" b="1">
                <a:latin typeface="宋体" charset="-122"/>
              </a:rPr>
              <a:t>     1110110100000110100</a:t>
            </a:r>
          </a:p>
        </p:txBody>
      </p:sp>
    </p:spTree>
    <p:extLst>
      <p:ext uri="{BB962C8B-B14F-4D97-AF65-F5344CB8AC3E}">
        <p14:creationId xmlns:p14="http://schemas.microsoft.com/office/powerpoint/2010/main" val="35564770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1331913" y="44450"/>
            <a:ext cx="6011862" cy="765175"/>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进制运算</a:t>
            </a:r>
          </a:p>
        </p:txBody>
      </p:sp>
      <p:sp>
        <p:nvSpPr>
          <p:cNvPr id="1180675" name="Rectangle 3"/>
          <p:cNvSpPr>
            <a:spLocks noGrp="1" noChangeArrowheads="1"/>
          </p:cNvSpPr>
          <p:nvPr>
            <p:ph type="body" sz="half" idx="1"/>
          </p:nvPr>
        </p:nvSpPr>
        <p:spPr>
          <a:xfrm>
            <a:off x="0" y="1144588"/>
            <a:ext cx="8675688" cy="4732337"/>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10000"/>
              </a:lnSpc>
              <a:spcBef>
                <a:spcPct val="60000"/>
              </a:spcBef>
              <a:buFont typeface="Marlett" pitchFamily="2" charset="2"/>
              <a:buNone/>
            </a:pPr>
            <a:r>
              <a:rPr lang="en-US" altLang="zh-CN" sz="2000" b="1" dirty="0" smtClean="0">
                <a:latin typeface="宋体" charset="-122"/>
              </a:rPr>
              <a:t>                                     </a:t>
            </a:r>
            <a:r>
              <a:rPr lang="en-US" altLang="zh-CN" sz="2000" b="1" dirty="0">
                <a:latin typeface="宋体" charset="-122"/>
              </a:rPr>
              <a:t>D  0 1 2 3 4 5 6 7 </a:t>
            </a:r>
          </a:p>
          <a:p>
            <a:pPr>
              <a:lnSpc>
                <a:spcPct val="110000"/>
              </a:lnSpc>
              <a:spcBef>
                <a:spcPct val="60000"/>
              </a:spcBef>
              <a:buSzPct val="50000"/>
              <a:buFont typeface="Marlett" pitchFamily="2" charset="2"/>
              <a:buChar char="n"/>
            </a:pPr>
            <a:r>
              <a:rPr lang="zh-CN" altLang="en-US" sz="2400" b="1" dirty="0">
                <a:latin typeface="黑体" pitchFamily="2" charset="-122"/>
              </a:rPr>
              <a:t>八进制运算</a:t>
            </a:r>
            <a:r>
              <a:rPr lang="zh-CN" altLang="en-US" sz="2000" b="1" dirty="0">
                <a:latin typeface="宋体" charset="-122"/>
              </a:rPr>
              <a:t>                      </a:t>
            </a:r>
            <a:r>
              <a:rPr lang="en-US" altLang="zh-CN" sz="2000" b="1" dirty="0">
                <a:latin typeface="宋体" charset="-122"/>
              </a:rPr>
              <a:t>O  0 1 2 3 4 5 6 7 </a:t>
            </a:r>
          </a:p>
          <a:p>
            <a:pPr>
              <a:lnSpc>
                <a:spcPct val="110000"/>
              </a:lnSpc>
              <a:spcBef>
                <a:spcPct val="60000"/>
              </a:spcBef>
              <a:buSzPct val="50000"/>
              <a:buFont typeface="Marlett" pitchFamily="2" charset="2"/>
              <a:buNone/>
            </a:pPr>
            <a:r>
              <a:rPr lang="en-US" altLang="zh-CN" sz="2000" b="1" dirty="0">
                <a:latin typeface="宋体" charset="-122"/>
              </a:rPr>
              <a:t>  1722362 + 36276 =</a:t>
            </a:r>
            <a:r>
              <a:rPr lang="zh-CN" altLang="en-US" sz="2000" b="1" dirty="0">
                <a:latin typeface="宋体" charset="-122"/>
              </a:rPr>
              <a:t>？</a:t>
            </a:r>
          </a:p>
          <a:p>
            <a:pPr>
              <a:lnSpc>
                <a:spcPct val="70000"/>
              </a:lnSpc>
              <a:spcBef>
                <a:spcPct val="60000"/>
              </a:spcBef>
              <a:buSzPct val="50000"/>
              <a:buFont typeface="Marlett" pitchFamily="2" charset="2"/>
              <a:buNone/>
            </a:pPr>
            <a:r>
              <a:rPr lang="zh-CN" altLang="en-US" sz="2000" b="1" dirty="0">
                <a:latin typeface="宋体" charset="-122"/>
              </a:rPr>
              <a:t>        </a:t>
            </a:r>
            <a:r>
              <a:rPr lang="en-US" altLang="zh-CN" sz="2000" b="1" dirty="0">
                <a:latin typeface="宋体" charset="-122"/>
              </a:rPr>
              <a:t>1722362</a:t>
            </a:r>
          </a:p>
          <a:p>
            <a:pPr>
              <a:lnSpc>
                <a:spcPct val="110000"/>
              </a:lnSpc>
              <a:spcBef>
                <a:spcPct val="15000"/>
              </a:spcBef>
              <a:buSzPct val="50000"/>
              <a:buFont typeface="Marlett" pitchFamily="2" charset="2"/>
              <a:buNone/>
            </a:pPr>
            <a:r>
              <a:rPr lang="en-US" altLang="zh-CN" sz="2000" b="1" dirty="0">
                <a:latin typeface="宋体" charset="-122"/>
              </a:rPr>
              <a:t>     +    36276</a:t>
            </a:r>
          </a:p>
          <a:p>
            <a:pPr>
              <a:lnSpc>
                <a:spcPct val="110000"/>
              </a:lnSpc>
              <a:spcBef>
                <a:spcPct val="0"/>
              </a:spcBef>
              <a:buSzPct val="50000"/>
              <a:buFont typeface="Marlett" pitchFamily="2" charset="2"/>
              <a:buNone/>
            </a:pPr>
            <a:r>
              <a:rPr lang="en-US" altLang="zh-CN" sz="2000" b="1" dirty="0">
                <a:latin typeface="宋体" charset="-122"/>
              </a:rPr>
              <a:t>---------------------------------</a:t>
            </a:r>
          </a:p>
          <a:p>
            <a:pPr>
              <a:lnSpc>
                <a:spcPct val="110000"/>
              </a:lnSpc>
              <a:spcBef>
                <a:spcPct val="0"/>
              </a:spcBef>
              <a:buSzPct val="50000"/>
              <a:buFont typeface="Marlett" pitchFamily="2" charset="2"/>
              <a:buNone/>
            </a:pPr>
            <a:r>
              <a:rPr lang="en-US" altLang="zh-CN" sz="2000" b="1" dirty="0">
                <a:latin typeface="宋体" charset="-122"/>
              </a:rPr>
              <a:t>        </a:t>
            </a:r>
          </a:p>
          <a:p>
            <a:pPr>
              <a:lnSpc>
                <a:spcPct val="110000"/>
              </a:lnSpc>
              <a:spcBef>
                <a:spcPct val="60000"/>
              </a:spcBef>
              <a:buSzPct val="50000"/>
              <a:buFont typeface="Marlett" pitchFamily="2" charset="2"/>
              <a:buNone/>
            </a:pPr>
            <a:r>
              <a:rPr lang="en-US" altLang="zh-CN" sz="2000" b="1" dirty="0">
                <a:latin typeface="宋体" charset="-122"/>
              </a:rPr>
              <a:t>  1722362 </a:t>
            </a:r>
            <a:r>
              <a:rPr lang="en-US" altLang="zh-CN" sz="2000" b="1" dirty="0">
                <a:latin typeface="Arial"/>
              </a:rPr>
              <a:t>–</a:t>
            </a:r>
            <a:r>
              <a:rPr lang="en-US" altLang="zh-CN" sz="2000" b="1" dirty="0">
                <a:latin typeface="宋体" charset="-122"/>
              </a:rPr>
              <a:t> 36276 =</a:t>
            </a:r>
            <a:r>
              <a:rPr lang="zh-CN" altLang="en-US" sz="2000" b="1" dirty="0">
                <a:latin typeface="宋体" charset="-122"/>
              </a:rPr>
              <a:t>？</a:t>
            </a:r>
          </a:p>
          <a:p>
            <a:pPr>
              <a:lnSpc>
                <a:spcPct val="65000"/>
              </a:lnSpc>
              <a:spcBef>
                <a:spcPct val="60000"/>
              </a:spcBef>
              <a:buSzPct val="50000"/>
              <a:buFont typeface="Marlett" pitchFamily="2" charset="2"/>
              <a:buNone/>
            </a:pPr>
            <a:r>
              <a:rPr lang="zh-CN" altLang="en-US" sz="2000" b="1" dirty="0">
                <a:latin typeface="宋体" charset="-122"/>
              </a:rPr>
              <a:t>        </a:t>
            </a:r>
            <a:r>
              <a:rPr lang="en-US" altLang="zh-CN" sz="2000" b="1" dirty="0">
                <a:latin typeface="宋体" charset="-122"/>
              </a:rPr>
              <a:t>1722362</a:t>
            </a:r>
          </a:p>
          <a:p>
            <a:pPr>
              <a:lnSpc>
                <a:spcPct val="110000"/>
              </a:lnSpc>
              <a:spcBef>
                <a:spcPct val="15000"/>
              </a:spcBef>
              <a:buSzPct val="50000"/>
              <a:buFont typeface="Marlett" pitchFamily="2" charset="2"/>
              <a:buNone/>
            </a:pPr>
            <a:r>
              <a:rPr lang="en-US" altLang="zh-CN" sz="2000" b="1" dirty="0">
                <a:latin typeface="宋体" charset="-122"/>
              </a:rPr>
              <a:t>     -    36276</a:t>
            </a:r>
          </a:p>
          <a:p>
            <a:pPr>
              <a:lnSpc>
                <a:spcPct val="110000"/>
              </a:lnSpc>
              <a:spcBef>
                <a:spcPct val="0"/>
              </a:spcBef>
              <a:buSzPct val="50000"/>
              <a:buFont typeface="Marlett" pitchFamily="2" charset="2"/>
              <a:buNone/>
            </a:pPr>
            <a:r>
              <a:rPr lang="en-US" altLang="zh-CN" sz="2000" b="1" dirty="0">
                <a:latin typeface="宋体" charset="-122"/>
              </a:rPr>
              <a:t>---------------------------------</a:t>
            </a:r>
            <a:r>
              <a:rPr lang="en-US" altLang="zh-CN" sz="2000" b="1" dirty="0">
                <a:solidFill>
                  <a:schemeClr val="bg1"/>
                </a:solidFill>
                <a:latin typeface="宋体" charset="-122"/>
              </a:rPr>
              <a:t>        </a:t>
            </a:r>
            <a:endParaRPr lang="en-US" altLang="zh-CN" sz="2000" b="1" dirty="0">
              <a:solidFill>
                <a:srgbClr val="FFFF00"/>
              </a:solidFill>
              <a:latin typeface="宋体" charset="-122"/>
            </a:endParaRPr>
          </a:p>
        </p:txBody>
      </p:sp>
      <p:sp>
        <p:nvSpPr>
          <p:cNvPr id="1180676" name="Rectangle 4"/>
          <p:cNvSpPr>
            <a:spLocks noChangeArrowheads="1"/>
          </p:cNvSpPr>
          <p:nvPr/>
        </p:nvSpPr>
        <p:spPr bwMode="auto">
          <a:xfrm>
            <a:off x="4572000" y="1125538"/>
            <a:ext cx="2667000" cy="10668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35202601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a:xfrm>
            <a:off x="1331913" y="44450"/>
            <a:ext cx="5867400"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进制运算</a:t>
            </a:r>
          </a:p>
        </p:txBody>
      </p:sp>
      <p:sp>
        <p:nvSpPr>
          <p:cNvPr id="1181699" name="Rectangle 3"/>
          <p:cNvSpPr>
            <a:spLocks noGrp="1" noChangeArrowheads="1"/>
          </p:cNvSpPr>
          <p:nvPr>
            <p:ph type="body" sz="half" idx="1"/>
          </p:nvPr>
        </p:nvSpPr>
        <p:spPr>
          <a:xfrm>
            <a:off x="0" y="1144588"/>
            <a:ext cx="8820150" cy="4805362"/>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10000"/>
              </a:lnSpc>
              <a:spcBef>
                <a:spcPct val="60000"/>
              </a:spcBef>
              <a:buFont typeface="Marlett" pitchFamily="2" charset="2"/>
              <a:buNone/>
            </a:pPr>
            <a:r>
              <a:rPr lang="en-US" altLang="zh-CN" sz="2000" b="1">
                <a:latin typeface="宋体" charset="-122"/>
              </a:rPr>
              <a:t>                                      D  0 1 2 3 4 5 6 7 </a:t>
            </a:r>
          </a:p>
          <a:p>
            <a:pPr>
              <a:lnSpc>
                <a:spcPct val="110000"/>
              </a:lnSpc>
              <a:spcBef>
                <a:spcPct val="60000"/>
              </a:spcBef>
              <a:buSzPct val="50000"/>
              <a:buFont typeface="Marlett" pitchFamily="2" charset="2"/>
              <a:buChar char="n"/>
            </a:pPr>
            <a:r>
              <a:rPr lang="zh-CN" altLang="en-US" sz="2400" b="1">
                <a:latin typeface="黑体" pitchFamily="2" charset="-122"/>
              </a:rPr>
              <a:t>八进制运算</a:t>
            </a:r>
            <a:r>
              <a:rPr lang="zh-CN" altLang="en-US" sz="2000" b="1">
                <a:latin typeface="宋体" charset="-122"/>
              </a:rPr>
              <a:t>                       </a:t>
            </a:r>
            <a:r>
              <a:rPr lang="en-US" altLang="zh-CN" sz="2000" b="1">
                <a:latin typeface="宋体" charset="-122"/>
              </a:rPr>
              <a:t>O  0 1 2 3 4 5 6 7 </a:t>
            </a:r>
          </a:p>
          <a:p>
            <a:pPr>
              <a:lnSpc>
                <a:spcPct val="110000"/>
              </a:lnSpc>
              <a:spcBef>
                <a:spcPct val="60000"/>
              </a:spcBef>
              <a:buSzPct val="50000"/>
              <a:buFont typeface="Marlett" pitchFamily="2" charset="2"/>
              <a:buNone/>
            </a:pPr>
            <a:r>
              <a:rPr lang="en-US" altLang="zh-CN" sz="2000" b="1">
                <a:latin typeface="宋体" charset="-122"/>
              </a:rPr>
              <a:t>  1722362 + 36276 =</a:t>
            </a:r>
            <a:r>
              <a:rPr lang="zh-CN" altLang="en-US" sz="2000" b="1">
                <a:latin typeface="宋体" charset="-122"/>
              </a:rPr>
              <a:t>？</a:t>
            </a:r>
          </a:p>
          <a:p>
            <a:pPr>
              <a:lnSpc>
                <a:spcPct val="70000"/>
              </a:lnSpc>
              <a:spcBef>
                <a:spcPct val="60000"/>
              </a:spcBef>
              <a:buSzPct val="50000"/>
              <a:buFont typeface="Marlett" pitchFamily="2" charset="2"/>
              <a:buNone/>
            </a:pPr>
            <a:r>
              <a:rPr lang="zh-CN" altLang="en-US" sz="2000" b="1">
                <a:latin typeface="宋体" charset="-122"/>
              </a:rPr>
              <a:t>        </a:t>
            </a:r>
            <a:r>
              <a:rPr lang="en-US" altLang="zh-CN" sz="2000" b="1">
                <a:latin typeface="宋体" charset="-122"/>
              </a:rPr>
              <a:t>1722362</a:t>
            </a:r>
          </a:p>
          <a:p>
            <a:pPr>
              <a:lnSpc>
                <a:spcPct val="110000"/>
              </a:lnSpc>
              <a:spcBef>
                <a:spcPct val="15000"/>
              </a:spcBef>
              <a:buSzPct val="50000"/>
              <a:buFont typeface="Marlett" pitchFamily="2" charset="2"/>
              <a:buNone/>
            </a:pPr>
            <a:r>
              <a:rPr lang="en-US" altLang="zh-CN" sz="2000" b="1">
                <a:latin typeface="宋体" charset="-122"/>
              </a:rPr>
              <a:t>     +    36276</a:t>
            </a:r>
          </a:p>
          <a:p>
            <a:pPr>
              <a:lnSpc>
                <a:spcPct val="110000"/>
              </a:lnSpc>
              <a:spcBef>
                <a:spcPct val="0"/>
              </a:spcBef>
              <a:buSzPct val="50000"/>
              <a:buFont typeface="Marlett" pitchFamily="2" charset="2"/>
              <a:buNone/>
            </a:pPr>
            <a:r>
              <a:rPr lang="en-US" altLang="zh-CN" sz="2000" b="1">
                <a:latin typeface="宋体" charset="-122"/>
              </a:rPr>
              <a:t>---------------------------------</a:t>
            </a:r>
          </a:p>
          <a:p>
            <a:pPr>
              <a:lnSpc>
                <a:spcPct val="110000"/>
              </a:lnSpc>
              <a:spcBef>
                <a:spcPct val="0"/>
              </a:spcBef>
              <a:buSzPct val="50000"/>
              <a:buFont typeface="Marlett" pitchFamily="2" charset="2"/>
              <a:buNone/>
            </a:pPr>
            <a:r>
              <a:rPr lang="en-US" altLang="zh-CN" sz="2000" b="1">
                <a:latin typeface="宋体" charset="-122"/>
              </a:rPr>
              <a:t>        1760660</a:t>
            </a:r>
          </a:p>
          <a:p>
            <a:pPr>
              <a:lnSpc>
                <a:spcPct val="110000"/>
              </a:lnSpc>
              <a:spcBef>
                <a:spcPct val="60000"/>
              </a:spcBef>
              <a:buSzPct val="50000"/>
              <a:buFont typeface="Marlett" pitchFamily="2" charset="2"/>
              <a:buNone/>
            </a:pPr>
            <a:r>
              <a:rPr lang="en-US" altLang="zh-CN" sz="2000" b="1">
                <a:latin typeface="宋体" charset="-122"/>
              </a:rPr>
              <a:t>  1722362 </a:t>
            </a:r>
            <a:r>
              <a:rPr lang="en-US" altLang="zh-CN" sz="2000" b="1">
                <a:latin typeface="Arial"/>
              </a:rPr>
              <a:t>–</a:t>
            </a:r>
            <a:r>
              <a:rPr lang="en-US" altLang="zh-CN" sz="2000" b="1">
                <a:latin typeface="宋体" charset="-122"/>
              </a:rPr>
              <a:t> 36276 =</a:t>
            </a:r>
            <a:r>
              <a:rPr lang="zh-CN" altLang="en-US" sz="2000" b="1">
                <a:latin typeface="宋体" charset="-122"/>
              </a:rPr>
              <a:t>？</a:t>
            </a:r>
          </a:p>
          <a:p>
            <a:pPr>
              <a:lnSpc>
                <a:spcPct val="65000"/>
              </a:lnSpc>
              <a:spcBef>
                <a:spcPct val="60000"/>
              </a:spcBef>
              <a:buSzPct val="50000"/>
              <a:buFont typeface="Marlett" pitchFamily="2" charset="2"/>
              <a:buNone/>
            </a:pPr>
            <a:r>
              <a:rPr lang="zh-CN" altLang="en-US" sz="2000" b="1">
                <a:latin typeface="宋体" charset="-122"/>
              </a:rPr>
              <a:t>        </a:t>
            </a:r>
            <a:r>
              <a:rPr lang="en-US" altLang="zh-CN" sz="2000" b="1">
                <a:latin typeface="宋体" charset="-122"/>
              </a:rPr>
              <a:t>1722362</a:t>
            </a:r>
          </a:p>
          <a:p>
            <a:pPr>
              <a:lnSpc>
                <a:spcPct val="110000"/>
              </a:lnSpc>
              <a:spcBef>
                <a:spcPct val="15000"/>
              </a:spcBef>
              <a:buSzPct val="50000"/>
              <a:buFont typeface="Marlett" pitchFamily="2" charset="2"/>
              <a:buNone/>
            </a:pPr>
            <a:r>
              <a:rPr lang="en-US" altLang="zh-CN" sz="2000" b="1">
                <a:latin typeface="宋体" charset="-122"/>
              </a:rPr>
              <a:t>     -    36276</a:t>
            </a:r>
          </a:p>
          <a:p>
            <a:pPr>
              <a:lnSpc>
                <a:spcPct val="110000"/>
              </a:lnSpc>
              <a:spcBef>
                <a:spcPct val="0"/>
              </a:spcBef>
              <a:buSzPct val="50000"/>
              <a:buFont typeface="Marlett" pitchFamily="2" charset="2"/>
              <a:buNone/>
            </a:pPr>
            <a:r>
              <a:rPr lang="en-US" altLang="zh-CN" sz="2000" b="1">
                <a:latin typeface="宋体" charset="-122"/>
              </a:rPr>
              <a:t>---------------------------------</a:t>
            </a:r>
          </a:p>
          <a:p>
            <a:pPr>
              <a:lnSpc>
                <a:spcPct val="110000"/>
              </a:lnSpc>
              <a:spcBef>
                <a:spcPct val="0"/>
              </a:spcBef>
              <a:buSzPct val="50000"/>
              <a:buFont typeface="Marlett" pitchFamily="2" charset="2"/>
              <a:buNone/>
            </a:pPr>
            <a:r>
              <a:rPr lang="en-US" altLang="zh-CN" sz="2000" b="1">
                <a:latin typeface="宋体" charset="-122"/>
              </a:rPr>
              <a:t>        1664064</a:t>
            </a:r>
          </a:p>
        </p:txBody>
      </p:sp>
      <p:sp>
        <p:nvSpPr>
          <p:cNvPr id="1181700" name="Rectangle 4"/>
          <p:cNvSpPr>
            <a:spLocks noChangeArrowheads="1"/>
          </p:cNvSpPr>
          <p:nvPr/>
        </p:nvSpPr>
        <p:spPr bwMode="auto">
          <a:xfrm>
            <a:off x="4716463" y="1125538"/>
            <a:ext cx="2667000" cy="10668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821784957"/>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a:xfrm>
            <a:off x="1042988" y="115888"/>
            <a:ext cx="6481762" cy="6921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进制运算</a:t>
            </a:r>
          </a:p>
        </p:txBody>
      </p:sp>
      <p:sp>
        <p:nvSpPr>
          <p:cNvPr id="1182723" name="Rectangle 3"/>
          <p:cNvSpPr>
            <a:spLocks noGrp="1" noChangeArrowheads="1"/>
          </p:cNvSpPr>
          <p:nvPr>
            <p:ph type="body" sz="half" idx="1"/>
          </p:nvPr>
        </p:nvSpPr>
        <p:spPr>
          <a:xfrm>
            <a:off x="179388" y="1143000"/>
            <a:ext cx="8713787" cy="4733925"/>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10000"/>
              </a:lnSpc>
              <a:spcBef>
                <a:spcPct val="60000"/>
              </a:spcBef>
              <a:buSzPct val="50000"/>
              <a:buFont typeface="Marlett" pitchFamily="2" charset="2"/>
              <a:buChar char="n"/>
            </a:pPr>
            <a:r>
              <a:rPr lang="zh-CN" altLang="en-US" sz="2400" b="1">
                <a:latin typeface="黑体" pitchFamily="2" charset="-122"/>
              </a:rPr>
              <a:t>十六进制运算</a:t>
            </a:r>
            <a:r>
              <a:rPr lang="zh-CN" altLang="en-US" sz="2000" b="1">
                <a:latin typeface="宋体" charset="-122"/>
              </a:rPr>
              <a:t>  </a:t>
            </a:r>
          </a:p>
          <a:p>
            <a:pPr>
              <a:lnSpc>
                <a:spcPct val="60000"/>
              </a:lnSpc>
              <a:spcBef>
                <a:spcPct val="60000"/>
              </a:spcBef>
              <a:buSzPct val="50000"/>
              <a:buFont typeface="Marlett" pitchFamily="2" charset="2"/>
              <a:buNone/>
            </a:pPr>
            <a:r>
              <a:rPr lang="zh-CN" altLang="en-US" sz="2000" b="1">
                <a:latin typeface="宋体" charset="-122"/>
              </a:rPr>
              <a:t>   </a:t>
            </a:r>
            <a:r>
              <a:rPr lang="en-US" altLang="zh-CN" sz="2000" b="1">
                <a:latin typeface="宋体" charset="-122"/>
              </a:rPr>
              <a:t>D  0 1 2 3 4 5 6 7 8 9 10 11 12 13 14 15 </a:t>
            </a:r>
          </a:p>
          <a:p>
            <a:pPr>
              <a:lnSpc>
                <a:spcPct val="60000"/>
              </a:lnSpc>
              <a:spcBef>
                <a:spcPct val="60000"/>
              </a:spcBef>
              <a:buSzPct val="50000"/>
              <a:buFont typeface="Marlett" pitchFamily="2" charset="2"/>
              <a:buNone/>
            </a:pPr>
            <a:r>
              <a:rPr lang="en-US" altLang="zh-CN" sz="2000" b="1">
                <a:latin typeface="宋体" charset="-122"/>
              </a:rPr>
              <a:t>   H  0 1 2 3 4 5 6 7 8 9  A  B  C  D  E  F</a:t>
            </a:r>
          </a:p>
          <a:p>
            <a:pPr>
              <a:lnSpc>
                <a:spcPct val="60000"/>
              </a:lnSpc>
              <a:spcBef>
                <a:spcPct val="60000"/>
              </a:spcBef>
              <a:buSzPct val="50000"/>
              <a:buFont typeface="Marlett" pitchFamily="2" charset="2"/>
              <a:buNone/>
            </a:pPr>
            <a:endParaRPr lang="en-US" altLang="zh-CN" sz="2000" b="1">
              <a:latin typeface="宋体" charset="-122"/>
            </a:endParaRPr>
          </a:p>
          <a:p>
            <a:pPr>
              <a:lnSpc>
                <a:spcPct val="40000"/>
              </a:lnSpc>
              <a:spcBef>
                <a:spcPct val="50000"/>
              </a:spcBef>
              <a:buSzPct val="50000"/>
              <a:buFont typeface="Marlett" pitchFamily="2" charset="2"/>
              <a:buNone/>
            </a:pPr>
            <a:r>
              <a:rPr lang="en-US" altLang="zh-CN" sz="2000" b="1">
                <a:latin typeface="宋体" charset="-122"/>
              </a:rPr>
              <a:t>  7A4F2 + 3CBE=</a:t>
            </a:r>
            <a:r>
              <a:rPr lang="zh-CN" altLang="en-US" sz="2000" b="1">
                <a:latin typeface="宋体" charset="-122"/>
              </a:rPr>
              <a:t>？</a:t>
            </a:r>
          </a:p>
          <a:p>
            <a:pPr>
              <a:lnSpc>
                <a:spcPct val="40000"/>
              </a:lnSpc>
              <a:spcBef>
                <a:spcPct val="50000"/>
              </a:spcBef>
              <a:buSzPct val="50000"/>
              <a:buFont typeface="Marlett" pitchFamily="2" charset="2"/>
              <a:buNone/>
            </a:pPr>
            <a:r>
              <a:rPr lang="zh-CN" altLang="en-US" sz="2000" b="1">
                <a:latin typeface="宋体" charset="-122"/>
              </a:rPr>
              <a:t>    </a:t>
            </a:r>
            <a:r>
              <a:rPr lang="en-US" altLang="zh-CN" sz="2000" b="1">
                <a:latin typeface="宋体" charset="-122"/>
              </a:rPr>
              <a:t>7A4F2</a:t>
            </a:r>
          </a:p>
          <a:p>
            <a:pPr>
              <a:lnSpc>
                <a:spcPct val="40000"/>
              </a:lnSpc>
              <a:spcBef>
                <a:spcPct val="50000"/>
              </a:spcBef>
              <a:buSzPct val="50000"/>
              <a:buFont typeface="Marlett" pitchFamily="2" charset="2"/>
              <a:buNone/>
            </a:pPr>
            <a:r>
              <a:rPr lang="en-US" altLang="zh-CN" sz="2000" b="1">
                <a:latin typeface="宋体" charset="-122"/>
              </a:rPr>
              <a:t>   + 3CBE</a:t>
            </a:r>
          </a:p>
          <a:p>
            <a:pPr>
              <a:lnSpc>
                <a:spcPct val="40000"/>
              </a:lnSpc>
              <a:spcBef>
                <a:spcPct val="50000"/>
              </a:spcBef>
              <a:buSzPct val="50000"/>
              <a:buFont typeface="Marlett" pitchFamily="2" charset="2"/>
              <a:buNone/>
            </a:pPr>
            <a:r>
              <a:rPr lang="en-US" altLang="zh-CN" sz="2000" b="1">
                <a:latin typeface="宋体" charset="-122"/>
              </a:rPr>
              <a:t>-------------------------</a:t>
            </a:r>
          </a:p>
          <a:p>
            <a:pPr>
              <a:lnSpc>
                <a:spcPct val="40000"/>
              </a:lnSpc>
              <a:spcBef>
                <a:spcPct val="50000"/>
              </a:spcBef>
              <a:buSzPct val="50000"/>
              <a:buFont typeface="Marlett" pitchFamily="2" charset="2"/>
              <a:buNone/>
            </a:pPr>
            <a:r>
              <a:rPr lang="en-US" altLang="zh-CN" sz="2000" b="1">
                <a:latin typeface="宋体" charset="-122"/>
              </a:rPr>
              <a:t>    </a:t>
            </a:r>
          </a:p>
          <a:p>
            <a:pPr>
              <a:lnSpc>
                <a:spcPct val="110000"/>
              </a:lnSpc>
              <a:spcBef>
                <a:spcPct val="60000"/>
              </a:spcBef>
              <a:buSzPct val="50000"/>
              <a:buFont typeface="Marlett" pitchFamily="2" charset="2"/>
              <a:buNone/>
            </a:pPr>
            <a:r>
              <a:rPr lang="en-US" altLang="zh-CN" sz="2000" b="1">
                <a:latin typeface="宋体" charset="-122"/>
              </a:rPr>
              <a:t>  7A4F2 - 3CBE=</a:t>
            </a:r>
            <a:r>
              <a:rPr lang="zh-CN" altLang="en-US" sz="2000" b="1">
                <a:latin typeface="宋体" charset="-122"/>
              </a:rPr>
              <a:t>？  </a:t>
            </a:r>
          </a:p>
          <a:p>
            <a:pPr>
              <a:lnSpc>
                <a:spcPct val="40000"/>
              </a:lnSpc>
              <a:spcBef>
                <a:spcPct val="50000"/>
              </a:spcBef>
              <a:buSzPct val="50000"/>
              <a:buFont typeface="Marlett" pitchFamily="2" charset="2"/>
              <a:buNone/>
            </a:pPr>
            <a:r>
              <a:rPr lang="zh-CN" altLang="en-US" sz="2000" b="1">
                <a:latin typeface="宋体" charset="-122"/>
              </a:rPr>
              <a:t>     </a:t>
            </a:r>
            <a:r>
              <a:rPr lang="en-US" altLang="zh-CN" sz="2000" b="1">
                <a:latin typeface="宋体" charset="-122"/>
              </a:rPr>
              <a:t>7A4F2</a:t>
            </a:r>
          </a:p>
          <a:p>
            <a:pPr>
              <a:lnSpc>
                <a:spcPct val="40000"/>
              </a:lnSpc>
              <a:spcBef>
                <a:spcPct val="50000"/>
              </a:spcBef>
              <a:buSzPct val="50000"/>
              <a:buFont typeface="Marlett" pitchFamily="2" charset="2"/>
              <a:buNone/>
            </a:pPr>
            <a:r>
              <a:rPr lang="en-US" altLang="zh-CN" sz="2000" b="1">
                <a:latin typeface="宋体" charset="-122"/>
              </a:rPr>
              <a:t>   -  3CBE</a:t>
            </a:r>
          </a:p>
          <a:p>
            <a:pPr>
              <a:lnSpc>
                <a:spcPct val="40000"/>
              </a:lnSpc>
              <a:spcBef>
                <a:spcPct val="50000"/>
              </a:spcBef>
              <a:buSzPct val="50000"/>
              <a:buFont typeface="Marlett" pitchFamily="2" charset="2"/>
              <a:buNone/>
            </a:pPr>
            <a:r>
              <a:rPr lang="en-US" altLang="zh-CN" sz="2000" b="1">
                <a:latin typeface="宋体" charset="-122"/>
              </a:rPr>
              <a:t>-------------------------</a:t>
            </a:r>
          </a:p>
          <a:p>
            <a:pPr>
              <a:lnSpc>
                <a:spcPct val="40000"/>
              </a:lnSpc>
              <a:spcBef>
                <a:spcPct val="50000"/>
              </a:spcBef>
              <a:buSzPct val="50000"/>
              <a:buFont typeface="Marlett" pitchFamily="2" charset="2"/>
              <a:buNone/>
            </a:pPr>
            <a:r>
              <a:rPr lang="en-US" altLang="zh-CN" sz="2000" b="1">
                <a:solidFill>
                  <a:schemeClr val="bg1"/>
                </a:solidFill>
                <a:latin typeface="宋体" charset="-122"/>
              </a:rPr>
              <a:t>     </a:t>
            </a:r>
            <a:endParaRPr lang="en-US" altLang="zh-CN" sz="2000" b="1">
              <a:solidFill>
                <a:srgbClr val="FFFF00"/>
              </a:solidFill>
              <a:latin typeface="宋体" charset="-122"/>
            </a:endParaRPr>
          </a:p>
        </p:txBody>
      </p:sp>
      <p:sp>
        <p:nvSpPr>
          <p:cNvPr id="1182724" name="Rectangle 4"/>
          <p:cNvSpPr>
            <a:spLocks noChangeArrowheads="1"/>
          </p:cNvSpPr>
          <p:nvPr/>
        </p:nvSpPr>
        <p:spPr bwMode="auto">
          <a:xfrm>
            <a:off x="250825" y="1557338"/>
            <a:ext cx="5616575" cy="79216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38742033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Grp="1" noChangeArrowheads="1"/>
          </p:cNvSpPr>
          <p:nvPr>
            <p:ph type="title"/>
          </p:nvPr>
        </p:nvSpPr>
        <p:spPr>
          <a:xfrm>
            <a:off x="1476375" y="115888"/>
            <a:ext cx="5867400" cy="6921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进制运算</a:t>
            </a:r>
          </a:p>
        </p:txBody>
      </p:sp>
      <p:sp>
        <p:nvSpPr>
          <p:cNvPr id="1183747" name="Rectangle 3"/>
          <p:cNvSpPr>
            <a:spLocks noGrp="1" noChangeArrowheads="1"/>
          </p:cNvSpPr>
          <p:nvPr>
            <p:ph type="body" sz="half" idx="1"/>
          </p:nvPr>
        </p:nvSpPr>
        <p:spPr>
          <a:xfrm>
            <a:off x="179388" y="1125538"/>
            <a:ext cx="8497887" cy="4949825"/>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10000"/>
              </a:lnSpc>
              <a:spcBef>
                <a:spcPct val="60000"/>
              </a:spcBef>
              <a:buFont typeface="Marlett" pitchFamily="2" charset="2"/>
              <a:buChar char="n"/>
            </a:pPr>
            <a:r>
              <a:rPr lang="zh-CN" altLang="en-US" sz="2400" b="1">
                <a:latin typeface="黑体" pitchFamily="2" charset="-122"/>
              </a:rPr>
              <a:t>十六进制运算</a:t>
            </a:r>
            <a:r>
              <a:rPr lang="zh-CN" altLang="en-US" sz="2000" b="1">
                <a:latin typeface="宋体" charset="-122"/>
              </a:rPr>
              <a:t>  </a:t>
            </a:r>
          </a:p>
          <a:p>
            <a:pPr>
              <a:lnSpc>
                <a:spcPct val="60000"/>
              </a:lnSpc>
              <a:spcBef>
                <a:spcPct val="60000"/>
              </a:spcBef>
              <a:buSzPct val="50000"/>
              <a:buFont typeface="Marlett" pitchFamily="2" charset="2"/>
              <a:buNone/>
            </a:pPr>
            <a:r>
              <a:rPr lang="zh-CN" altLang="en-US" sz="2000" b="1">
                <a:latin typeface="宋体" charset="-122"/>
              </a:rPr>
              <a:t>  </a:t>
            </a:r>
            <a:r>
              <a:rPr lang="en-US" altLang="zh-CN" sz="2000" b="1">
                <a:latin typeface="宋体" charset="-122"/>
              </a:rPr>
              <a:t>D  0 1 2 3 4 5 6 7 8 9 10 11 12 13 14 15 </a:t>
            </a:r>
          </a:p>
          <a:p>
            <a:pPr>
              <a:lnSpc>
                <a:spcPct val="60000"/>
              </a:lnSpc>
              <a:spcBef>
                <a:spcPct val="60000"/>
              </a:spcBef>
              <a:buSzPct val="50000"/>
              <a:buFont typeface="Marlett" pitchFamily="2" charset="2"/>
              <a:buNone/>
            </a:pPr>
            <a:r>
              <a:rPr lang="en-US" altLang="zh-CN" sz="2000" b="1">
                <a:latin typeface="宋体" charset="-122"/>
              </a:rPr>
              <a:t>  H  0 1 2 3 4 5 6 7 8 9  A  B  C  D  E  F</a:t>
            </a:r>
          </a:p>
          <a:p>
            <a:pPr>
              <a:lnSpc>
                <a:spcPct val="60000"/>
              </a:lnSpc>
              <a:spcBef>
                <a:spcPct val="60000"/>
              </a:spcBef>
              <a:buSzPct val="50000"/>
              <a:buFont typeface="Marlett" pitchFamily="2" charset="2"/>
              <a:buNone/>
            </a:pPr>
            <a:endParaRPr lang="en-US" altLang="zh-CN" sz="2000" b="1">
              <a:latin typeface="宋体" charset="-122"/>
            </a:endParaRPr>
          </a:p>
          <a:p>
            <a:pPr>
              <a:lnSpc>
                <a:spcPct val="40000"/>
              </a:lnSpc>
              <a:spcBef>
                <a:spcPct val="50000"/>
              </a:spcBef>
              <a:buSzPct val="50000"/>
              <a:buFont typeface="Marlett" pitchFamily="2" charset="2"/>
              <a:buNone/>
            </a:pPr>
            <a:r>
              <a:rPr lang="en-US" altLang="zh-CN" sz="2000" b="1">
                <a:latin typeface="宋体" charset="-122"/>
              </a:rPr>
              <a:t>  7A4F2 + 3CBE=</a:t>
            </a:r>
            <a:r>
              <a:rPr lang="zh-CN" altLang="en-US" sz="2000" b="1">
                <a:latin typeface="宋体" charset="-122"/>
              </a:rPr>
              <a:t>？</a:t>
            </a:r>
          </a:p>
          <a:p>
            <a:pPr>
              <a:lnSpc>
                <a:spcPct val="40000"/>
              </a:lnSpc>
              <a:spcBef>
                <a:spcPct val="50000"/>
              </a:spcBef>
              <a:buSzPct val="50000"/>
              <a:buFont typeface="Marlett" pitchFamily="2" charset="2"/>
              <a:buNone/>
            </a:pPr>
            <a:r>
              <a:rPr lang="zh-CN" altLang="en-US" sz="2000" b="1">
                <a:latin typeface="宋体" charset="-122"/>
              </a:rPr>
              <a:t>    </a:t>
            </a:r>
            <a:r>
              <a:rPr lang="en-US" altLang="zh-CN" sz="2000" b="1">
                <a:latin typeface="宋体" charset="-122"/>
              </a:rPr>
              <a:t>7A4F2</a:t>
            </a:r>
          </a:p>
          <a:p>
            <a:pPr>
              <a:lnSpc>
                <a:spcPct val="40000"/>
              </a:lnSpc>
              <a:spcBef>
                <a:spcPct val="50000"/>
              </a:spcBef>
              <a:buSzPct val="50000"/>
              <a:buFont typeface="Marlett" pitchFamily="2" charset="2"/>
              <a:buNone/>
            </a:pPr>
            <a:r>
              <a:rPr lang="en-US" altLang="zh-CN" sz="2000" b="1">
                <a:latin typeface="宋体" charset="-122"/>
              </a:rPr>
              <a:t>   + 3CBE</a:t>
            </a:r>
          </a:p>
          <a:p>
            <a:pPr>
              <a:lnSpc>
                <a:spcPct val="40000"/>
              </a:lnSpc>
              <a:spcBef>
                <a:spcPct val="50000"/>
              </a:spcBef>
              <a:buSzPct val="50000"/>
              <a:buFont typeface="Marlett" pitchFamily="2" charset="2"/>
              <a:buNone/>
            </a:pPr>
            <a:r>
              <a:rPr lang="en-US" altLang="zh-CN" sz="2000" b="1">
                <a:latin typeface="宋体" charset="-122"/>
              </a:rPr>
              <a:t>-------------------------</a:t>
            </a:r>
          </a:p>
          <a:p>
            <a:pPr>
              <a:lnSpc>
                <a:spcPct val="40000"/>
              </a:lnSpc>
              <a:spcBef>
                <a:spcPct val="50000"/>
              </a:spcBef>
              <a:buSzPct val="50000"/>
              <a:buFont typeface="Marlett" pitchFamily="2" charset="2"/>
              <a:buNone/>
            </a:pPr>
            <a:r>
              <a:rPr lang="en-US" altLang="zh-CN" sz="2000" b="1">
                <a:latin typeface="宋体" charset="-122"/>
              </a:rPr>
              <a:t>    7E1B0</a:t>
            </a:r>
          </a:p>
          <a:p>
            <a:pPr>
              <a:lnSpc>
                <a:spcPct val="110000"/>
              </a:lnSpc>
              <a:spcBef>
                <a:spcPct val="60000"/>
              </a:spcBef>
              <a:buSzPct val="50000"/>
              <a:buFont typeface="Marlett" pitchFamily="2" charset="2"/>
              <a:buNone/>
            </a:pPr>
            <a:r>
              <a:rPr lang="en-US" altLang="zh-CN" sz="2000" b="1">
                <a:latin typeface="宋体" charset="-122"/>
              </a:rPr>
              <a:t>  7A4F2 - 3CBE=</a:t>
            </a:r>
            <a:r>
              <a:rPr lang="zh-CN" altLang="en-US" sz="2000" b="1">
                <a:latin typeface="宋体" charset="-122"/>
              </a:rPr>
              <a:t>？  </a:t>
            </a:r>
          </a:p>
          <a:p>
            <a:pPr>
              <a:lnSpc>
                <a:spcPct val="40000"/>
              </a:lnSpc>
              <a:spcBef>
                <a:spcPct val="50000"/>
              </a:spcBef>
              <a:buSzPct val="50000"/>
              <a:buFont typeface="Marlett" pitchFamily="2" charset="2"/>
              <a:buNone/>
            </a:pPr>
            <a:r>
              <a:rPr lang="zh-CN" altLang="en-US" sz="2000" b="1">
                <a:latin typeface="宋体" charset="-122"/>
              </a:rPr>
              <a:t>     </a:t>
            </a:r>
            <a:r>
              <a:rPr lang="en-US" altLang="zh-CN" sz="2000" b="1">
                <a:latin typeface="宋体" charset="-122"/>
              </a:rPr>
              <a:t>7A4F2</a:t>
            </a:r>
          </a:p>
          <a:p>
            <a:pPr>
              <a:lnSpc>
                <a:spcPct val="40000"/>
              </a:lnSpc>
              <a:spcBef>
                <a:spcPct val="50000"/>
              </a:spcBef>
              <a:buSzPct val="50000"/>
              <a:buFont typeface="Marlett" pitchFamily="2" charset="2"/>
              <a:buNone/>
            </a:pPr>
            <a:r>
              <a:rPr lang="en-US" altLang="zh-CN" sz="2000" b="1">
                <a:latin typeface="宋体" charset="-122"/>
              </a:rPr>
              <a:t>   -  3CBE</a:t>
            </a:r>
          </a:p>
          <a:p>
            <a:pPr>
              <a:lnSpc>
                <a:spcPct val="40000"/>
              </a:lnSpc>
              <a:spcBef>
                <a:spcPct val="50000"/>
              </a:spcBef>
              <a:buSzPct val="50000"/>
              <a:buFont typeface="Marlett" pitchFamily="2" charset="2"/>
              <a:buNone/>
            </a:pPr>
            <a:r>
              <a:rPr lang="en-US" altLang="zh-CN" sz="2000" b="1">
                <a:latin typeface="宋体" charset="-122"/>
              </a:rPr>
              <a:t>-------------------------</a:t>
            </a:r>
          </a:p>
          <a:p>
            <a:pPr>
              <a:lnSpc>
                <a:spcPct val="40000"/>
              </a:lnSpc>
              <a:spcBef>
                <a:spcPct val="50000"/>
              </a:spcBef>
              <a:buSzPct val="50000"/>
              <a:buFont typeface="Marlett" pitchFamily="2" charset="2"/>
              <a:buNone/>
            </a:pPr>
            <a:r>
              <a:rPr lang="en-US" altLang="zh-CN" sz="2000" b="1">
                <a:latin typeface="宋体" charset="-122"/>
              </a:rPr>
              <a:t>     76834</a:t>
            </a:r>
          </a:p>
        </p:txBody>
      </p:sp>
      <p:sp>
        <p:nvSpPr>
          <p:cNvPr id="1183748" name="Rectangle 4"/>
          <p:cNvSpPr>
            <a:spLocks noChangeArrowheads="1"/>
          </p:cNvSpPr>
          <p:nvPr/>
        </p:nvSpPr>
        <p:spPr bwMode="auto">
          <a:xfrm>
            <a:off x="250825" y="1557338"/>
            <a:ext cx="5473700" cy="79216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3337444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a:xfrm>
            <a:off x="1476375" y="44450"/>
            <a:ext cx="6048375"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进制转换</a:t>
            </a:r>
          </a:p>
        </p:txBody>
      </p:sp>
      <p:sp>
        <p:nvSpPr>
          <p:cNvPr id="1184771" name="Rectangle 3"/>
          <p:cNvSpPr>
            <a:spLocks noGrp="1" noChangeArrowheads="1"/>
          </p:cNvSpPr>
          <p:nvPr>
            <p:ph type="body" sz="half" idx="1"/>
          </p:nvPr>
        </p:nvSpPr>
        <p:spPr>
          <a:xfrm>
            <a:off x="72008" y="1066800"/>
            <a:ext cx="8964488" cy="4738688"/>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10000"/>
              </a:lnSpc>
              <a:buFont typeface="Marlett" pitchFamily="2" charset="2"/>
              <a:buChar char="n"/>
            </a:pPr>
            <a:r>
              <a:rPr lang="zh-CN" altLang="en-US" sz="2600" b="1" dirty="0">
                <a:latin typeface="黑体" pitchFamily="2" charset="-122"/>
              </a:rPr>
              <a:t>数制间的相互转换</a:t>
            </a:r>
          </a:p>
          <a:p>
            <a:pPr lvl="1">
              <a:lnSpc>
                <a:spcPct val="110000"/>
              </a:lnSpc>
              <a:buSzPct val="50000"/>
              <a:buFont typeface="Marlett" pitchFamily="2" charset="2"/>
              <a:buChar char="n"/>
            </a:pPr>
            <a:r>
              <a:rPr lang="zh-CN" altLang="en-US" sz="2400" b="1" dirty="0" smtClean="0">
                <a:solidFill>
                  <a:srgbClr val="FF0000"/>
                </a:solidFill>
                <a:latin typeface="黑体" pitchFamily="2" charset="-122"/>
                <a:ea typeface="黑体" pitchFamily="2" charset="-122"/>
              </a:rPr>
              <a:t>二进制</a:t>
            </a:r>
            <a:r>
              <a:rPr lang="zh-CN" altLang="en-US" sz="2400" b="1" dirty="0" smtClean="0">
                <a:solidFill>
                  <a:srgbClr val="FF0000"/>
                </a:solidFill>
                <a:latin typeface="黑体" pitchFamily="2" charset="-122"/>
                <a:ea typeface="黑体" pitchFamily="2" charset="-122"/>
                <a:sym typeface="Wingdings" pitchFamily="2" charset="2"/>
              </a:rPr>
              <a:t>十</a:t>
            </a:r>
            <a:r>
              <a:rPr lang="zh-CN" altLang="en-US" sz="2400" b="1" dirty="0" smtClean="0">
                <a:solidFill>
                  <a:srgbClr val="FF0000"/>
                </a:solidFill>
                <a:latin typeface="黑体" pitchFamily="2" charset="-122"/>
                <a:ea typeface="黑体" pitchFamily="2" charset="-122"/>
              </a:rPr>
              <a:t>进制：</a:t>
            </a:r>
            <a:r>
              <a:rPr lang="zh-CN" altLang="en-US" sz="2200" dirty="0" smtClean="0">
                <a:latin typeface="黑体" panose="02010609060101010101" pitchFamily="49" charset="-122"/>
                <a:ea typeface="黑体" panose="02010609060101010101" pitchFamily="49" charset="-122"/>
              </a:rPr>
              <a:t>用各位的数码乘相应的位权然后全部相加求和</a:t>
            </a:r>
            <a:r>
              <a:rPr lang="zh-CN" altLang="en-US" sz="2200" b="1" dirty="0" smtClean="0">
                <a:latin typeface="宋体" panose="02010600030101010101" pitchFamily="2" charset="-122"/>
                <a:ea typeface="宋体" panose="02010600030101010101" pitchFamily="2" charset="-122"/>
              </a:rPr>
              <a:t>（</a:t>
            </a:r>
            <a:r>
              <a:rPr lang="zh-CN" altLang="en-US" sz="2200" b="1" dirty="0" smtClean="0">
                <a:solidFill>
                  <a:srgbClr val="FF0000"/>
                </a:solidFill>
                <a:latin typeface="宋体" panose="02010600030101010101" pitchFamily="2" charset="-122"/>
                <a:ea typeface="宋体" panose="02010600030101010101" pitchFamily="2" charset="-122"/>
              </a:rPr>
              <a:t>按权展开法</a:t>
            </a:r>
            <a:r>
              <a:rPr lang="zh-CN" altLang="en-US" sz="2200" b="1" dirty="0" smtClean="0">
                <a:latin typeface="宋体" panose="02010600030101010101" pitchFamily="2" charset="-122"/>
                <a:ea typeface="宋体" panose="02010600030101010101" pitchFamily="2" charset="-122"/>
              </a:rPr>
              <a:t>，其他数制转十进制的通用方法）</a:t>
            </a:r>
          </a:p>
          <a:p>
            <a:pPr lvl="1">
              <a:lnSpc>
                <a:spcPct val="110000"/>
              </a:lnSpc>
              <a:buFont typeface="Wingdings" pitchFamily="2" charset="2"/>
              <a:buNone/>
            </a:pPr>
            <a:endParaRPr lang="en-US" altLang="zh-CN" sz="2100" b="1" dirty="0" smtClean="0"/>
          </a:p>
          <a:p>
            <a:pPr lvl="1">
              <a:lnSpc>
                <a:spcPct val="110000"/>
              </a:lnSpc>
              <a:buFont typeface="Wingdings" pitchFamily="2" charset="2"/>
              <a:buNone/>
            </a:pPr>
            <a:r>
              <a:rPr lang="zh-CN" altLang="en-US" sz="2100" b="1" dirty="0" smtClean="0"/>
              <a:t>例：将二进制数</a:t>
            </a:r>
            <a:r>
              <a:rPr lang="en-US" altLang="zh-CN" sz="2100" b="1" dirty="0" smtClean="0"/>
              <a:t>11001.011</a:t>
            </a:r>
            <a:r>
              <a:rPr lang="zh-CN" altLang="en-US" sz="2100" b="1" dirty="0" smtClean="0"/>
              <a:t>转换为等值的十进制数</a:t>
            </a:r>
            <a:endParaRPr lang="en-US" altLang="zh-CN" sz="2100" b="1" dirty="0" smtClean="0"/>
          </a:p>
          <a:p>
            <a:pPr lvl="1">
              <a:lnSpc>
                <a:spcPct val="110000"/>
              </a:lnSpc>
              <a:buFont typeface="Wingdings" pitchFamily="2" charset="2"/>
              <a:buNone/>
            </a:pPr>
            <a:r>
              <a:rPr lang="en-US" altLang="zh-CN" sz="2100" b="1" dirty="0" smtClean="0">
                <a:solidFill>
                  <a:srgbClr val="0070C0"/>
                </a:solidFill>
              </a:rPr>
              <a:t>(11001.011)</a:t>
            </a:r>
            <a:r>
              <a:rPr lang="en-US" altLang="zh-CN" sz="2100" b="1" baseline="-25000" dirty="0" smtClean="0">
                <a:solidFill>
                  <a:srgbClr val="0070C0"/>
                </a:solidFill>
              </a:rPr>
              <a:t>2</a:t>
            </a:r>
            <a:endParaRPr lang="en-US" altLang="zh-CN" sz="2100" b="1" dirty="0">
              <a:solidFill>
                <a:srgbClr val="0070C0"/>
              </a:solidFill>
            </a:endParaRPr>
          </a:p>
          <a:p>
            <a:pPr lvl="1">
              <a:lnSpc>
                <a:spcPct val="110000"/>
              </a:lnSpc>
              <a:buNone/>
            </a:pPr>
            <a:r>
              <a:rPr lang="en-US" altLang="zh-CN" sz="2100" b="1" dirty="0">
                <a:solidFill>
                  <a:srgbClr val="0070C0"/>
                </a:solidFill>
              </a:rPr>
              <a:t>    </a:t>
            </a:r>
            <a:r>
              <a:rPr lang="en-US" altLang="zh-CN" sz="2100" b="1" dirty="0" smtClean="0">
                <a:solidFill>
                  <a:srgbClr val="0070C0"/>
                </a:solidFill>
              </a:rPr>
              <a:t>= (1×2</a:t>
            </a:r>
            <a:r>
              <a:rPr lang="en-US" altLang="zh-CN" sz="2100" b="1" baseline="30000" dirty="0" smtClean="0">
                <a:solidFill>
                  <a:srgbClr val="0070C0"/>
                </a:solidFill>
              </a:rPr>
              <a:t>4</a:t>
            </a:r>
            <a:r>
              <a:rPr lang="en-US" altLang="zh-CN" sz="2100" b="1" dirty="0" smtClean="0">
                <a:solidFill>
                  <a:srgbClr val="0070C0"/>
                </a:solidFill>
              </a:rPr>
              <a:t> </a:t>
            </a:r>
            <a:r>
              <a:rPr lang="en-US" altLang="zh-CN" sz="2100" b="1" dirty="0">
                <a:solidFill>
                  <a:srgbClr val="0070C0"/>
                </a:solidFill>
              </a:rPr>
              <a:t>+ </a:t>
            </a:r>
            <a:r>
              <a:rPr lang="en-US" altLang="zh-CN" sz="2100" b="1" dirty="0" smtClean="0">
                <a:solidFill>
                  <a:srgbClr val="0070C0"/>
                </a:solidFill>
              </a:rPr>
              <a:t>1×2</a:t>
            </a:r>
            <a:r>
              <a:rPr lang="en-US" altLang="zh-CN" sz="2100" b="1" baseline="30000" dirty="0" smtClean="0">
                <a:solidFill>
                  <a:srgbClr val="0070C0"/>
                </a:solidFill>
              </a:rPr>
              <a:t>3</a:t>
            </a:r>
            <a:r>
              <a:rPr lang="en-US" altLang="zh-CN" sz="2100" b="1" dirty="0">
                <a:solidFill>
                  <a:srgbClr val="0070C0"/>
                </a:solidFill>
              </a:rPr>
              <a:t> + </a:t>
            </a:r>
            <a:r>
              <a:rPr lang="en-US" altLang="zh-CN" sz="2100" b="1" dirty="0" smtClean="0">
                <a:solidFill>
                  <a:srgbClr val="0070C0"/>
                </a:solidFill>
              </a:rPr>
              <a:t>0×2</a:t>
            </a:r>
            <a:r>
              <a:rPr lang="en-US" altLang="zh-CN" sz="2100" b="1" baseline="30000" dirty="0" smtClean="0">
                <a:solidFill>
                  <a:srgbClr val="0070C0"/>
                </a:solidFill>
              </a:rPr>
              <a:t>2</a:t>
            </a:r>
            <a:r>
              <a:rPr lang="en-US" altLang="zh-CN" sz="2100" b="1" dirty="0">
                <a:solidFill>
                  <a:srgbClr val="0070C0"/>
                </a:solidFill>
              </a:rPr>
              <a:t> + </a:t>
            </a:r>
            <a:r>
              <a:rPr lang="en-US" altLang="zh-CN" sz="2100" b="1" dirty="0" smtClean="0">
                <a:solidFill>
                  <a:srgbClr val="0070C0"/>
                </a:solidFill>
              </a:rPr>
              <a:t>0×2</a:t>
            </a:r>
            <a:r>
              <a:rPr lang="en-US" altLang="zh-CN" sz="2100" b="1" baseline="30000" dirty="0" smtClean="0">
                <a:solidFill>
                  <a:srgbClr val="0070C0"/>
                </a:solidFill>
              </a:rPr>
              <a:t>1</a:t>
            </a:r>
            <a:r>
              <a:rPr lang="en-US" altLang="zh-CN" sz="2100" b="1" dirty="0">
                <a:solidFill>
                  <a:srgbClr val="0070C0"/>
                </a:solidFill>
              </a:rPr>
              <a:t> + </a:t>
            </a:r>
            <a:r>
              <a:rPr lang="en-US" altLang="zh-CN" sz="2100" b="1" dirty="0" smtClean="0">
                <a:solidFill>
                  <a:srgbClr val="0070C0"/>
                </a:solidFill>
              </a:rPr>
              <a:t>1×2</a:t>
            </a:r>
            <a:r>
              <a:rPr lang="en-US" altLang="zh-CN" sz="2100" b="1" baseline="30000" dirty="0" smtClean="0">
                <a:solidFill>
                  <a:srgbClr val="0070C0"/>
                </a:solidFill>
              </a:rPr>
              <a:t>0</a:t>
            </a:r>
            <a:r>
              <a:rPr lang="en-US" altLang="zh-CN" sz="2100" b="1" dirty="0">
                <a:solidFill>
                  <a:srgbClr val="0070C0"/>
                </a:solidFill>
              </a:rPr>
              <a:t> + </a:t>
            </a:r>
            <a:r>
              <a:rPr lang="en-US" altLang="zh-CN" sz="2100" b="1" dirty="0" smtClean="0">
                <a:solidFill>
                  <a:srgbClr val="0070C0"/>
                </a:solidFill>
              </a:rPr>
              <a:t>0×2</a:t>
            </a:r>
            <a:r>
              <a:rPr lang="en-US" altLang="zh-CN" sz="2100" b="1" baseline="30000" dirty="0" smtClean="0">
                <a:solidFill>
                  <a:srgbClr val="0070C0"/>
                </a:solidFill>
              </a:rPr>
              <a:t>-1</a:t>
            </a:r>
            <a:r>
              <a:rPr lang="en-US" altLang="zh-CN" sz="2100" b="1" dirty="0">
                <a:solidFill>
                  <a:srgbClr val="0070C0"/>
                </a:solidFill>
              </a:rPr>
              <a:t> +</a:t>
            </a:r>
            <a:r>
              <a:rPr lang="en-US" altLang="zh-CN" sz="2100" b="1" dirty="0" smtClean="0">
                <a:solidFill>
                  <a:srgbClr val="0070C0"/>
                </a:solidFill>
              </a:rPr>
              <a:t>1×2</a:t>
            </a:r>
            <a:r>
              <a:rPr lang="en-US" altLang="zh-CN" sz="2100" b="1" baseline="30000" dirty="0" smtClean="0">
                <a:solidFill>
                  <a:srgbClr val="0070C0"/>
                </a:solidFill>
              </a:rPr>
              <a:t>-2</a:t>
            </a:r>
            <a:r>
              <a:rPr lang="en-US" altLang="zh-CN" sz="2100" b="1" dirty="0">
                <a:solidFill>
                  <a:srgbClr val="0070C0"/>
                </a:solidFill>
              </a:rPr>
              <a:t> + </a:t>
            </a:r>
            <a:r>
              <a:rPr lang="en-US" altLang="zh-CN" sz="2100" b="1" dirty="0" smtClean="0">
                <a:solidFill>
                  <a:srgbClr val="0070C0"/>
                </a:solidFill>
              </a:rPr>
              <a:t>1×2</a:t>
            </a:r>
            <a:r>
              <a:rPr lang="en-US" altLang="zh-CN" sz="2100" b="1" baseline="30000" dirty="0" smtClean="0">
                <a:solidFill>
                  <a:srgbClr val="0070C0"/>
                </a:solidFill>
              </a:rPr>
              <a:t>-3</a:t>
            </a:r>
            <a:r>
              <a:rPr lang="en-US" altLang="zh-CN" sz="2100" b="1" dirty="0" smtClean="0">
                <a:solidFill>
                  <a:srgbClr val="0070C0"/>
                </a:solidFill>
              </a:rPr>
              <a:t>)</a:t>
            </a:r>
            <a:r>
              <a:rPr lang="en-US" altLang="zh-CN" sz="2100" b="1" baseline="-25000" dirty="0" smtClean="0">
                <a:solidFill>
                  <a:srgbClr val="0070C0"/>
                </a:solidFill>
              </a:rPr>
              <a:t>10</a:t>
            </a:r>
            <a:endParaRPr lang="en-US" altLang="zh-CN" sz="2100" b="1" baseline="30000" dirty="0">
              <a:solidFill>
                <a:srgbClr val="0070C0"/>
              </a:solidFill>
              <a:latin typeface="楷体_GB2312" pitchFamily="49" charset="-122"/>
            </a:endParaRPr>
          </a:p>
          <a:p>
            <a:pPr lvl="1">
              <a:lnSpc>
                <a:spcPct val="110000"/>
              </a:lnSpc>
              <a:buNone/>
            </a:pPr>
            <a:r>
              <a:rPr lang="en-US" altLang="zh-CN" sz="2100" b="1" dirty="0" smtClean="0">
                <a:solidFill>
                  <a:srgbClr val="0070C0"/>
                </a:solidFill>
              </a:rPr>
              <a:t>    = (16 + 8 + 0 + 0 + 1 + 0 + 0.25 + 0.125)</a:t>
            </a:r>
            <a:r>
              <a:rPr lang="en-US" altLang="zh-CN" sz="2100" b="1" baseline="-25000" dirty="0" smtClean="0">
                <a:solidFill>
                  <a:srgbClr val="0070C0"/>
                </a:solidFill>
              </a:rPr>
              <a:t>10</a:t>
            </a:r>
            <a:endParaRPr lang="en-US" altLang="zh-CN" sz="2100" b="1" dirty="0" smtClean="0">
              <a:solidFill>
                <a:srgbClr val="0070C0"/>
              </a:solidFill>
            </a:endParaRPr>
          </a:p>
          <a:p>
            <a:pPr lvl="1">
              <a:lnSpc>
                <a:spcPct val="110000"/>
              </a:lnSpc>
              <a:buNone/>
            </a:pPr>
            <a:r>
              <a:rPr lang="en-US" altLang="zh-CN" sz="2100" b="1" dirty="0" smtClean="0">
                <a:solidFill>
                  <a:srgbClr val="0070C0"/>
                </a:solidFill>
              </a:rPr>
              <a:t>    </a:t>
            </a:r>
            <a:r>
              <a:rPr lang="en-US" altLang="zh-CN" sz="2100" b="1" dirty="0">
                <a:solidFill>
                  <a:srgbClr val="0070C0"/>
                </a:solidFill>
              </a:rPr>
              <a:t>= </a:t>
            </a:r>
            <a:r>
              <a:rPr lang="en-US" altLang="zh-CN" sz="2100" b="1" dirty="0" smtClean="0">
                <a:solidFill>
                  <a:srgbClr val="0070C0"/>
                </a:solidFill>
              </a:rPr>
              <a:t>(25.375)</a:t>
            </a:r>
            <a:r>
              <a:rPr lang="en-US" altLang="zh-CN" sz="2100" b="1" baseline="-25000" dirty="0" smtClean="0">
                <a:solidFill>
                  <a:srgbClr val="0070C0"/>
                </a:solidFill>
              </a:rPr>
              <a:t>10</a:t>
            </a:r>
          </a:p>
        </p:txBody>
      </p:sp>
    </p:spTree>
    <p:extLst>
      <p:ext uri="{BB962C8B-B14F-4D97-AF65-F5344CB8AC3E}">
        <p14:creationId xmlns:p14="http://schemas.microsoft.com/office/powerpoint/2010/main" val="34990562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184771">
                                            <p:txEl>
                                              <p:pRg st="0" end="0"/>
                                            </p:txEl>
                                          </p:spTgt>
                                        </p:tgtEl>
                                        <p:attrNameLst>
                                          <p:attrName>style.visibility</p:attrName>
                                        </p:attrNameLst>
                                      </p:cBhvr>
                                      <p:to>
                                        <p:strVal val="visible"/>
                                      </p:to>
                                    </p:set>
                                    <p:animEffect transition="in" filter="strips(upRight)">
                                      <p:cBhvr>
                                        <p:cTn id="7" dur="500"/>
                                        <p:tgtEl>
                                          <p:spTgt spid="1184771">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84771">
                                            <p:txEl>
                                              <p:pRg st="1" end="1"/>
                                            </p:txEl>
                                          </p:spTgt>
                                        </p:tgtEl>
                                        <p:attrNameLst>
                                          <p:attrName>style.visibility</p:attrName>
                                        </p:attrNameLst>
                                      </p:cBhvr>
                                      <p:to>
                                        <p:strVal val="visible"/>
                                      </p:to>
                                    </p:set>
                                    <p:animEffect transition="in" filter="strips(upRight)">
                                      <p:cBhvr>
                                        <p:cTn id="11" dur="500"/>
                                        <p:tgtEl>
                                          <p:spTgt spid="1184771">
                                            <p:txEl>
                                              <p:pRg st="1" end="1"/>
                                            </p:txEl>
                                          </p:spTgt>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1184771">
                                            <p:txEl>
                                              <p:pRg st="3" end="3"/>
                                            </p:txEl>
                                          </p:spTgt>
                                        </p:tgtEl>
                                        <p:attrNameLst>
                                          <p:attrName>style.visibility</p:attrName>
                                        </p:attrNameLst>
                                      </p:cBhvr>
                                      <p:to>
                                        <p:strVal val="visible"/>
                                      </p:to>
                                    </p:set>
                                    <p:animEffect transition="in" filter="strips(upRight)">
                                      <p:cBhvr>
                                        <p:cTn id="14" dur="500"/>
                                        <p:tgtEl>
                                          <p:spTgt spid="1184771">
                                            <p:txEl>
                                              <p:pRg st="3" end="3"/>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84771">
                                            <p:txEl>
                                              <p:pRg st="4" end="4"/>
                                            </p:txEl>
                                          </p:spTgt>
                                        </p:tgtEl>
                                        <p:attrNameLst>
                                          <p:attrName>style.visibility</p:attrName>
                                        </p:attrNameLst>
                                      </p:cBhvr>
                                      <p:to>
                                        <p:strVal val="visible"/>
                                      </p:to>
                                    </p:set>
                                    <p:animEffect transition="in" filter="wipe(left)">
                                      <p:cBhvr>
                                        <p:cTn id="17" dur="500"/>
                                        <p:tgtEl>
                                          <p:spTgt spid="1184771">
                                            <p:txEl>
                                              <p:pRg st="4" end="4"/>
                                            </p:txEl>
                                          </p:spTgt>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1184771">
                                            <p:txEl>
                                              <p:pRg st="5" end="5"/>
                                            </p:txEl>
                                          </p:spTgt>
                                        </p:tgtEl>
                                        <p:attrNameLst>
                                          <p:attrName>style.visibility</p:attrName>
                                        </p:attrNameLst>
                                      </p:cBhvr>
                                      <p:to>
                                        <p:strVal val="visible"/>
                                      </p:to>
                                    </p:set>
                                    <p:animEffect transition="in" filter="wipe(left)">
                                      <p:cBhvr>
                                        <p:cTn id="21" dur="5000"/>
                                        <p:tgtEl>
                                          <p:spTgt spid="1184771">
                                            <p:txEl>
                                              <p:pRg st="5" end="5"/>
                                            </p:txEl>
                                          </p:spTgt>
                                        </p:tgtEl>
                                      </p:cBhvr>
                                    </p:animEffect>
                                  </p:childTnLst>
                                </p:cTn>
                              </p:par>
                            </p:childTnLst>
                          </p:cTn>
                        </p:par>
                        <p:par>
                          <p:cTn id="22" fill="hold">
                            <p:stCondLst>
                              <p:cond delay="6000"/>
                            </p:stCondLst>
                            <p:childTnLst>
                              <p:par>
                                <p:cTn id="23" presetID="22" presetClass="entr" presetSubtype="8" fill="hold" nodeType="afterEffect">
                                  <p:stCondLst>
                                    <p:cond delay="0"/>
                                  </p:stCondLst>
                                  <p:childTnLst>
                                    <p:set>
                                      <p:cBhvr>
                                        <p:cTn id="24" dur="1" fill="hold">
                                          <p:stCondLst>
                                            <p:cond delay="0"/>
                                          </p:stCondLst>
                                        </p:cTn>
                                        <p:tgtEl>
                                          <p:spTgt spid="1184771">
                                            <p:txEl>
                                              <p:pRg st="6" end="6"/>
                                            </p:txEl>
                                          </p:spTgt>
                                        </p:tgtEl>
                                        <p:attrNameLst>
                                          <p:attrName>style.visibility</p:attrName>
                                        </p:attrNameLst>
                                      </p:cBhvr>
                                      <p:to>
                                        <p:strVal val="visible"/>
                                      </p:to>
                                    </p:set>
                                    <p:animEffect transition="in" filter="wipe(left)">
                                      <p:cBhvr>
                                        <p:cTn id="25" dur="5000"/>
                                        <p:tgtEl>
                                          <p:spTgt spid="1184771">
                                            <p:txEl>
                                              <p:pRg st="6" end="6"/>
                                            </p:txEl>
                                          </p:spTgt>
                                        </p:tgtEl>
                                      </p:cBhvr>
                                    </p:animEffect>
                                  </p:childTnLst>
                                </p:cTn>
                              </p:par>
                            </p:childTnLst>
                          </p:cTn>
                        </p:par>
                        <p:par>
                          <p:cTn id="26" fill="hold">
                            <p:stCondLst>
                              <p:cond delay="11000"/>
                            </p:stCondLst>
                            <p:childTnLst>
                              <p:par>
                                <p:cTn id="27" presetID="22" presetClass="entr" presetSubtype="8" fill="hold" nodeType="afterEffect">
                                  <p:stCondLst>
                                    <p:cond delay="0"/>
                                  </p:stCondLst>
                                  <p:childTnLst>
                                    <p:set>
                                      <p:cBhvr>
                                        <p:cTn id="28" dur="1" fill="hold">
                                          <p:stCondLst>
                                            <p:cond delay="0"/>
                                          </p:stCondLst>
                                        </p:cTn>
                                        <p:tgtEl>
                                          <p:spTgt spid="1184771">
                                            <p:txEl>
                                              <p:pRg st="7" end="7"/>
                                            </p:txEl>
                                          </p:spTgt>
                                        </p:tgtEl>
                                        <p:attrNameLst>
                                          <p:attrName>style.visibility</p:attrName>
                                        </p:attrNameLst>
                                      </p:cBhvr>
                                      <p:to>
                                        <p:strVal val="visible"/>
                                      </p:to>
                                    </p:set>
                                    <p:animEffect transition="in" filter="wipe(left)">
                                      <p:cBhvr>
                                        <p:cTn id="29" dur="5000"/>
                                        <p:tgtEl>
                                          <p:spTgt spid="1184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5794" name="Rectangle 2"/>
          <p:cNvSpPr>
            <a:spLocks noChangeArrowheads="1"/>
          </p:cNvSpPr>
          <p:nvPr/>
        </p:nvSpPr>
        <p:spPr bwMode="auto">
          <a:xfrm>
            <a:off x="0" y="2636838"/>
            <a:ext cx="9144000" cy="4221162"/>
          </a:xfrm>
          <a:prstGeom prst="rect">
            <a:avLst/>
          </a:prstGeom>
          <a:solidFill>
            <a:schemeClr val="accent2"/>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zh-CN"/>
          </a:p>
        </p:txBody>
      </p:sp>
      <p:sp>
        <p:nvSpPr>
          <p:cNvPr id="1185795" name="Rectangle 3"/>
          <p:cNvSpPr>
            <a:spLocks noGrp="1" noChangeArrowheads="1"/>
          </p:cNvSpPr>
          <p:nvPr>
            <p:ph type="title"/>
          </p:nvPr>
        </p:nvSpPr>
        <p:spPr>
          <a:xfrm>
            <a:off x="1476375" y="115888"/>
            <a:ext cx="5975350" cy="765175"/>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进制转换</a:t>
            </a:r>
          </a:p>
        </p:txBody>
      </p:sp>
      <p:sp>
        <p:nvSpPr>
          <p:cNvPr id="1185796" name="Rectangle 4"/>
          <p:cNvSpPr>
            <a:spLocks noGrp="1" noChangeArrowheads="1"/>
          </p:cNvSpPr>
          <p:nvPr>
            <p:ph type="body" sz="half" idx="1"/>
          </p:nvPr>
        </p:nvSpPr>
        <p:spPr>
          <a:xfrm>
            <a:off x="0" y="981075"/>
            <a:ext cx="8818563" cy="1583829"/>
          </a:xfrm>
          <a:noFill/>
          <a:ln/>
          <a:extLst>
            <a:ext uri="{909E8E84-426E-40DD-AFC4-6F175D3DCCD1}">
              <a14:hiddenFill xmlns:a14="http://schemas.microsoft.com/office/drawing/2010/main">
                <a:solidFill>
                  <a:schemeClr val="accent2"/>
                </a:solidFill>
              </a14:hiddenFill>
            </a:ext>
          </a:extLst>
        </p:spPr>
        <p:txBody>
          <a:bodyPr lIns="92075" tIns="46038" rIns="92075" bIns="46038"/>
          <a:lstStyle/>
          <a:p>
            <a:pPr>
              <a:lnSpc>
                <a:spcPct val="110000"/>
              </a:lnSpc>
              <a:spcBef>
                <a:spcPct val="60000"/>
              </a:spcBef>
              <a:buFont typeface="Marlett" pitchFamily="2" charset="2"/>
              <a:buChar char="n"/>
            </a:pPr>
            <a:r>
              <a:rPr lang="zh-CN" altLang="en-US" sz="2600" b="1" dirty="0">
                <a:latin typeface="宋体" charset="-122"/>
              </a:rPr>
              <a:t>数制间的转换运算</a:t>
            </a:r>
          </a:p>
          <a:p>
            <a:pPr lvl="1">
              <a:spcBef>
                <a:spcPct val="60000"/>
              </a:spcBef>
              <a:buSzPct val="50000"/>
              <a:buFont typeface="Marlett" pitchFamily="2" charset="2"/>
              <a:buChar char="n"/>
            </a:pPr>
            <a:r>
              <a:rPr lang="zh-CN" altLang="en-US" sz="2200" b="1" dirty="0">
                <a:solidFill>
                  <a:srgbClr val="FF0000"/>
                </a:solidFill>
                <a:latin typeface="黑体" pitchFamily="2" charset="-122"/>
                <a:ea typeface="黑体" pitchFamily="2" charset="-122"/>
              </a:rPr>
              <a:t>十进制</a:t>
            </a:r>
            <a:r>
              <a:rPr lang="zh-CN" altLang="en-US" sz="2200" b="1" dirty="0">
                <a:solidFill>
                  <a:srgbClr val="FF0000"/>
                </a:solidFill>
                <a:latin typeface="黑体" pitchFamily="2" charset="-122"/>
                <a:ea typeface="黑体" pitchFamily="2" charset="-122"/>
                <a:sym typeface="Wingdings" pitchFamily="2" charset="2"/>
              </a:rPr>
              <a:t></a:t>
            </a:r>
            <a:r>
              <a:rPr lang="zh-CN" altLang="en-US" sz="2200" b="1" dirty="0" smtClean="0">
                <a:solidFill>
                  <a:srgbClr val="FF0000"/>
                </a:solidFill>
                <a:latin typeface="黑体" pitchFamily="2" charset="-122"/>
                <a:ea typeface="黑体" pitchFamily="2" charset="-122"/>
                <a:sym typeface="Wingdings" pitchFamily="2" charset="2"/>
              </a:rPr>
              <a:t>二进制：</a:t>
            </a:r>
            <a:r>
              <a:rPr lang="zh-CN" altLang="en-US" sz="2200" dirty="0">
                <a:latin typeface="黑体" pitchFamily="2" charset="-122"/>
                <a:ea typeface="黑体" pitchFamily="2" charset="-122"/>
                <a:sym typeface="Wingdings" pitchFamily="2" charset="2"/>
              </a:rPr>
              <a:t>整数部分除</a:t>
            </a:r>
            <a:r>
              <a:rPr lang="en-US" altLang="zh-CN" sz="2200" dirty="0">
                <a:latin typeface="黑体" pitchFamily="2" charset="-122"/>
                <a:ea typeface="黑体" pitchFamily="2" charset="-122"/>
                <a:sym typeface="Wingdings" pitchFamily="2" charset="2"/>
              </a:rPr>
              <a:t>2</a:t>
            </a:r>
            <a:r>
              <a:rPr lang="zh-CN" altLang="en-US" sz="2200" dirty="0">
                <a:latin typeface="黑体" pitchFamily="2" charset="-122"/>
                <a:ea typeface="黑体" pitchFamily="2" charset="-122"/>
                <a:sym typeface="Wingdings" pitchFamily="2" charset="2"/>
              </a:rPr>
              <a:t>求余；小数部分乘</a:t>
            </a:r>
            <a:r>
              <a:rPr lang="en-US" altLang="zh-CN" sz="2200" dirty="0">
                <a:latin typeface="黑体" pitchFamily="2" charset="-122"/>
                <a:ea typeface="黑体" pitchFamily="2" charset="-122"/>
                <a:sym typeface="Wingdings" pitchFamily="2" charset="2"/>
              </a:rPr>
              <a:t>2</a:t>
            </a:r>
            <a:r>
              <a:rPr lang="zh-CN" altLang="en-US" sz="2200" dirty="0">
                <a:latin typeface="黑体" pitchFamily="2" charset="-122"/>
                <a:ea typeface="黑体" pitchFamily="2" charset="-122"/>
                <a:sym typeface="Wingdings" pitchFamily="2" charset="2"/>
              </a:rPr>
              <a:t>取</a:t>
            </a:r>
            <a:r>
              <a:rPr lang="zh-CN" altLang="en-US" sz="2200" dirty="0" smtClean="0">
                <a:latin typeface="黑体" pitchFamily="2" charset="-122"/>
                <a:ea typeface="黑体" pitchFamily="2" charset="-122"/>
                <a:sym typeface="Wingdings" pitchFamily="2" charset="2"/>
              </a:rPr>
              <a:t>整</a:t>
            </a:r>
            <a:endParaRPr lang="zh-CN" altLang="en-US" sz="2200" dirty="0">
              <a:latin typeface="黑体" pitchFamily="2" charset="-122"/>
              <a:ea typeface="黑体" pitchFamily="2" charset="-122"/>
              <a:sym typeface="Wingdings" pitchFamily="2" charset="2"/>
            </a:endParaRPr>
          </a:p>
          <a:p>
            <a:pPr>
              <a:spcBef>
                <a:spcPct val="35000"/>
              </a:spcBef>
              <a:buSzPct val="50000"/>
              <a:buFont typeface="Marlett" pitchFamily="2" charset="2"/>
              <a:buNone/>
            </a:pPr>
            <a:r>
              <a:rPr lang="zh-CN" altLang="en-US" sz="2100" b="1" dirty="0" smtClean="0">
                <a:latin typeface="楷体_GB2312" pitchFamily="49" charset="-122"/>
                <a:ea typeface="楷体_GB2312" pitchFamily="49" charset="-122"/>
              </a:rPr>
              <a:t>例：将十进制数</a:t>
            </a:r>
            <a:r>
              <a:rPr lang="en-US" altLang="zh-CN" sz="2100" b="1" dirty="0" smtClean="0">
                <a:latin typeface="楷体_GB2312" pitchFamily="49" charset="-122"/>
                <a:ea typeface="楷体_GB2312" pitchFamily="49" charset="-122"/>
              </a:rPr>
              <a:t>(37.375)</a:t>
            </a:r>
            <a:r>
              <a:rPr lang="en-US" altLang="zh-CN" sz="2100" b="1" baseline="-25000" dirty="0" smtClean="0">
                <a:latin typeface="楷体_GB2312" pitchFamily="49" charset="-122"/>
                <a:ea typeface="楷体_GB2312" pitchFamily="49" charset="-122"/>
              </a:rPr>
              <a:t>10</a:t>
            </a:r>
            <a:r>
              <a:rPr lang="zh-CN" altLang="en-US" sz="2100" b="1" dirty="0" smtClean="0">
                <a:latin typeface="楷体_GB2312" pitchFamily="49" charset="-122"/>
                <a:ea typeface="楷体_GB2312" pitchFamily="49" charset="-122"/>
              </a:rPr>
              <a:t>转换成等值的二进制数。</a:t>
            </a:r>
            <a:endParaRPr lang="zh-CN" altLang="en-US" sz="2100" dirty="0">
              <a:solidFill>
                <a:schemeClr val="bg1"/>
              </a:solidFill>
              <a:latin typeface="楷体_GB2312" pitchFamily="49" charset="-122"/>
              <a:ea typeface="楷体_GB2312" pitchFamily="49" charset="-122"/>
            </a:endParaRPr>
          </a:p>
        </p:txBody>
      </p:sp>
      <p:grpSp>
        <p:nvGrpSpPr>
          <p:cNvPr id="1185797" name="Group 5"/>
          <p:cNvGrpSpPr>
            <a:grpSpLocks/>
          </p:cNvGrpSpPr>
          <p:nvPr/>
        </p:nvGrpSpPr>
        <p:grpSpPr bwMode="auto">
          <a:xfrm>
            <a:off x="4510088" y="2667000"/>
            <a:ext cx="3821112" cy="3255963"/>
            <a:chOff x="2841" y="1680"/>
            <a:chExt cx="2407" cy="2051"/>
          </a:xfrm>
        </p:grpSpPr>
        <p:sp>
          <p:nvSpPr>
            <p:cNvPr id="1185798" name="Text Box 6"/>
            <p:cNvSpPr txBox="1">
              <a:spLocks noChangeArrowheads="1"/>
            </p:cNvSpPr>
            <p:nvPr/>
          </p:nvSpPr>
          <p:spPr bwMode="auto">
            <a:xfrm>
              <a:off x="2910" y="1680"/>
              <a:ext cx="794" cy="349"/>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0.375</a:t>
              </a:r>
              <a:endParaRPr lang="en-US" altLang="zh-CN" sz="2400">
                <a:ea typeface="宋体" charset="-122"/>
              </a:endParaRPr>
            </a:p>
          </p:txBody>
        </p:sp>
        <p:sp>
          <p:nvSpPr>
            <p:cNvPr id="1185799" name="Text Box 7"/>
            <p:cNvSpPr txBox="1">
              <a:spLocks noChangeArrowheads="1"/>
            </p:cNvSpPr>
            <p:nvPr/>
          </p:nvSpPr>
          <p:spPr bwMode="auto">
            <a:xfrm>
              <a:off x="2910" y="1913"/>
              <a:ext cx="794" cy="34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   2</a:t>
              </a:r>
              <a:endParaRPr lang="en-US" altLang="zh-CN" sz="2400">
                <a:ea typeface="宋体" charset="-122"/>
              </a:endParaRPr>
            </a:p>
          </p:txBody>
        </p:sp>
        <p:sp>
          <p:nvSpPr>
            <p:cNvPr id="1185800" name="Line 8"/>
            <p:cNvSpPr>
              <a:spLocks noChangeShapeType="1"/>
            </p:cNvSpPr>
            <p:nvPr/>
          </p:nvSpPr>
          <p:spPr bwMode="auto">
            <a:xfrm flipV="1">
              <a:off x="2841" y="2176"/>
              <a:ext cx="797"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01" name="Text Box 9"/>
            <p:cNvSpPr txBox="1">
              <a:spLocks noChangeArrowheads="1"/>
            </p:cNvSpPr>
            <p:nvPr/>
          </p:nvSpPr>
          <p:spPr bwMode="auto">
            <a:xfrm>
              <a:off x="2886" y="2357"/>
              <a:ext cx="860" cy="349"/>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   2</a:t>
              </a:r>
              <a:endParaRPr lang="en-US" altLang="zh-CN" sz="2400">
                <a:ea typeface="宋体" charset="-122"/>
              </a:endParaRPr>
            </a:p>
          </p:txBody>
        </p:sp>
        <p:sp>
          <p:nvSpPr>
            <p:cNvPr id="1185802" name="Line 10"/>
            <p:cNvSpPr>
              <a:spLocks noChangeShapeType="1"/>
            </p:cNvSpPr>
            <p:nvPr/>
          </p:nvSpPr>
          <p:spPr bwMode="auto">
            <a:xfrm>
              <a:off x="2841" y="2630"/>
              <a:ext cx="81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03" name="Text Box 11"/>
            <p:cNvSpPr txBox="1">
              <a:spLocks noChangeArrowheads="1"/>
            </p:cNvSpPr>
            <p:nvPr/>
          </p:nvSpPr>
          <p:spPr bwMode="auto">
            <a:xfrm>
              <a:off x="2932" y="2856"/>
              <a:ext cx="860" cy="349"/>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  2</a:t>
              </a:r>
              <a:endParaRPr lang="en-US" altLang="zh-CN" sz="2400">
                <a:ea typeface="宋体" charset="-122"/>
              </a:endParaRPr>
            </a:p>
          </p:txBody>
        </p:sp>
        <p:sp>
          <p:nvSpPr>
            <p:cNvPr id="1185804" name="Line 12"/>
            <p:cNvSpPr>
              <a:spLocks noChangeShapeType="1"/>
            </p:cNvSpPr>
            <p:nvPr/>
          </p:nvSpPr>
          <p:spPr bwMode="auto">
            <a:xfrm>
              <a:off x="2841" y="3174"/>
              <a:ext cx="8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1185805" name="Group 13"/>
            <p:cNvGrpSpPr>
              <a:grpSpLocks/>
            </p:cNvGrpSpPr>
            <p:nvPr/>
          </p:nvGrpSpPr>
          <p:grpSpPr bwMode="auto">
            <a:xfrm>
              <a:off x="2977" y="1859"/>
              <a:ext cx="2271" cy="1872"/>
              <a:chOff x="2977" y="1859"/>
              <a:chExt cx="2271" cy="1872"/>
            </a:xfrm>
          </p:grpSpPr>
          <p:sp>
            <p:nvSpPr>
              <p:cNvPr id="1185806" name="Text Box 14"/>
              <p:cNvSpPr txBox="1">
                <a:spLocks noChangeArrowheads="1"/>
              </p:cNvSpPr>
              <p:nvPr/>
            </p:nvSpPr>
            <p:spPr bwMode="auto">
              <a:xfrm>
                <a:off x="2977" y="2131"/>
                <a:ext cx="793" cy="272"/>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0.75</a:t>
                </a:r>
                <a:endParaRPr lang="en-US" altLang="zh-CN" sz="2400">
                  <a:ea typeface="宋体" charset="-122"/>
                </a:endParaRPr>
              </a:p>
            </p:txBody>
          </p:sp>
          <p:sp>
            <p:nvSpPr>
              <p:cNvPr id="1185807" name="Text Box 15"/>
              <p:cNvSpPr txBox="1">
                <a:spLocks noChangeArrowheads="1"/>
              </p:cNvSpPr>
              <p:nvPr/>
            </p:nvSpPr>
            <p:spPr bwMode="auto">
              <a:xfrm>
                <a:off x="3839" y="1859"/>
                <a:ext cx="926" cy="349"/>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zh-CN" altLang="en-US" sz="2400">
                    <a:latin typeface="Times New Roman" pitchFamily="18" charset="0"/>
                    <a:ea typeface="宋体" charset="-122"/>
                  </a:rPr>
                  <a:t>取整数</a:t>
                </a:r>
                <a:endParaRPr lang="zh-CN" altLang="en-US" sz="2400">
                  <a:ea typeface="宋体" charset="-122"/>
                </a:endParaRPr>
              </a:p>
            </p:txBody>
          </p:sp>
          <p:sp>
            <p:nvSpPr>
              <p:cNvPr id="1185808" name="Text Box 16"/>
              <p:cNvSpPr txBox="1">
                <a:spLocks noChangeArrowheads="1"/>
              </p:cNvSpPr>
              <p:nvPr/>
            </p:nvSpPr>
            <p:spPr bwMode="auto">
              <a:xfrm>
                <a:off x="3930" y="2131"/>
                <a:ext cx="926" cy="34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zh-CN" sz="2400">
                    <a:latin typeface="Times New Roman" pitchFamily="18" charset="0"/>
                    <a:ea typeface="宋体" charset="-122"/>
                  </a:rPr>
                  <a:t>   0</a:t>
                </a:r>
                <a:endParaRPr lang="en-US" altLang="zh-CN" sz="2400">
                  <a:ea typeface="宋体" charset="-122"/>
                </a:endParaRPr>
              </a:p>
            </p:txBody>
          </p:sp>
          <p:sp>
            <p:nvSpPr>
              <p:cNvPr id="1185809" name="Text Box 17"/>
              <p:cNvSpPr txBox="1">
                <a:spLocks noChangeArrowheads="1"/>
              </p:cNvSpPr>
              <p:nvPr/>
            </p:nvSpPr>
            <p:spPr bwMode="auto">
              <a:xfrm>
                <a:off x="3068" y="3174"/>
                <a:ext cx="792" cy="34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1.0</a:t>
                </a:r>
                <a:endParaRPr lang="en-US" altLang="zh-CN" sz="2400">
                  <a:ea typeface="宋体" charset="-122"/>
                </a:endParaRPr>
              </a:p>
            </p:txBody>
          </p:sp>
          <p:sp>
            <p:nvSpPr>
              <p:cNvPr id="1185810" name="Text Box 18"/>
              <p:cNvSpPr txBox="1">
                <a:spLocks noChangeArrowheads="1"/>
              </p:cNvSpPr>
              <p:nvPr/>
            </p:nvSpPr>
            <p:spPr bwMode="auto">
              <a:xfrm>
                <a:off x="3930" y="2630"/>
                <a:ext cx="925" cy="34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zh-CN" sz="2400">
                    <a:latin typeface="Times New Roman" pitchFamily="18" charset="0"/>
                    <a:ea typeface="宋体" charset="-122"/>
                  </a:rPr>
                  <a:t>   1</a:t>
                </a:r>
                <a:endParaRPr lang="en-US" altLang="zh-CN" sz="2400">
                  <a:ea typeface="宋体" charset="-122"/>
                </a:endParaRPr>
              </a:p>
            </p:txBody>
          </p:sp>
          <p:sp>
            <p:nvSpPr>
              <p:cNvPr id="1185811" name="Text Box 19"/>
              <p:cNvSpPr txBox="1">
                <a:spLocks noChangeArrowheads="1"/>
              </p:cNvSpPr>
              <p:nvPr/>
            </p:nvSpPr>
            <p:spPr bwMode="auto">
              <a:xfrm>
                <a:off x="3930" y="3174"/>
                <a:ext cx="926" cy="349"/>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zh-CN" sz="2400">
                    <a:latin typeface="Times New Roman" pitchFamily="18" charset="0"/>
                    <a:ea typeface="宋体" charset="-122"/>
                  </a:rPr>
                  <a:t>   1</a:t>
                </a:r>
                <a:endParaRPr lang="en-US" altLang="zh-CN" sz="2400">
                  <a:ea typeface="宋体" charset="-122"/>
                </a:endParaRPr>
              </a:p>
            </p:txBody>
          </p:sp>
          <p:sp>
            <p:nvSpPr>
              <p:cNvPr id="1185812" name="Text Box 20"/>
              <p:cNvSpPr txBox="1">
                <a:spLocks noChangeArrowheads="1"/>
              </p:cNvSpPr>
              <p:nvPr/>
            </p:nvSpPr>
            <p:spPr bwMode="auto">
              <a:xfrm>
                <a:off x="4610" y="2131"/>
                <a:ext cx="638" cy="465"/>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2400">
                    <a:latin typeface="Times New Roman" pitchFamily="18" charset="0"/>
                    <a:ea typeface="宋体" charset="-122"/>
                  </a:rPr>
                  <a:t>高位</a:t>
                </a:r>
                <a:endParaRPr lang="zh-CN" altLang="en-US" sz="2400">
                  <a:ea typeface="宋体" charset="-122"/>
                </a:endParaRPr>
              </a:p>
            </p:txBody>
          </p:sp>
          <p:sp>
            <p:nvSpPr>
              <p:cNvPr id="1185813" name="Line 21"/>
              <p:cNvSpPr>
                <a:spLocks noChangeShapeType="1"/>
              </p:cNvSpPr>
              <p:nvPr/>
            </p:nvSpPr>
            <p:spPr bwMode="auto">
              <a:xfrm flipH="1">
                <a:off x="4837" y="2403"/>
                <a:ext cx="0" cy="90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14" name="Text Box 22"/>
              <p:cNvSpPr txBox="1">
                <a:spLocks noChangeArrowheads="1"/>
              </p:cNvSpPr>
              <p:nvPr/>
            </p:nvSpPr>
            <p:spPr bwMode="auto">
              <a:xfrm>
                <a:off x="4610" y="3265"/>
                <a:ext cx="637" cy="466"/>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2400">
                    <a:latin typeface="Times New Roman" pitchFamily="18" charset="0"/>
                    <a:ea typeface="宋体" charset="-122"/>
                  </a:rPr>
                  <a:t>低位</a:t>
                </a:r>
                <a:endParaRPr lang="zh-CN" altLang="en-US" sz="2400">
                  <a:ea typeface="宋体" charset="-122"/>
                </a:endParaRPr>
              </a:p>
            </p:txBody>
          </p:sp>
          <p:sp>
            <p:nvSpPr>
              <p:cNvPr id="1185815" name="Text Box 23"/>
              <p:cNvSpPr txBox="1">
                <a:spLocks noChangeArrowheads="1"/>
              </p:cNvSpPr>
              <p:nvPr/>
            </p:nvSpPr>
            <p:spPr bwMode="auto">
              <a:xfrm>
                <a:off x="3068" y="2630"/>
                <a:ext cx="565" cy="34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1.5</a:t>
                </a:r>
                <a:endParaRPr lang="en-US" altLang="zh-CN" sz="2400">
                  <a:ea typeface="宋体" charset="-122"/>
                </a:endParaRPr>
              </a:p>
            </p:txBody>
          </p:sp>
        </p:grpSp>
      </p:grpSp>
      <p:grpSp>
        <p:nvGrpSpPr>
          <p:cNvPr id="1185816" name="Group 24"/>
          <p:cNvGrpSpPr>
            <a:grpSpLocks/>
          </p:cNvGrpSpPr>
          <p:nvPr/>
        </p:nvGrpSpPr>
        <p:grpSpPr bwMode="auto">
          <a:xfrm>
            <a:off x="683568" y="2704802"/>
            <a:ext cx="3419475" cy="3892550"/>
            <a:chOff x="528" y="1796"/>
            <a:chExt cx="2154" cy="2452"/>
          </a:xfrm>
        </p:grpSpPr>
        <p:sp>
          <p:nvSpPr>
            <p:cNvPr id="1185817" name="Line 25"/>
            <p:cNvSpPr>
              <a:spLocks noChangeShapeType="1"/>
            </p:cNvSpPr>
            <p:nvPr/>
          </p:nvSpPr>
          <p:spPr bwMode="auto">
            <a:xfrm>
              <a:off x="726" y="1796"/>
              <a:ext cx="1" cy="349"/>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18" name="Line 26"/>
            <p:cNvSpPr>
              <a:spLocks noChangeShapeType="1"/>
            </p:cNvSpPr>
            <p:nvPr/>
          </p:nvSpPr>
          <p:spPr bwMode="auto">
            <a:xfrm>
              <a:off x="726" y="2145"/>
              <a:ext cx="265"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19" name="Line 27"/>
            <p:cNvSpPr>
              <a:spLocks noChangeShapeType="1"/>
            </p:cNvSpPr>
            <p:nvPr/>
          </p:nvSpPr>
          <p:spPr bwMode="auto">
            <a:xfrm>
              <a:off x="793" y="2145"/>
              <a:ext cx="0" cy="34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20" name="Line 28"/>
            <p:cNvSpPr>
              <a:spLocks noChangeShapeType="1"/>
            </p:cNvSpPr>
            <p:nvPr/>
          </p:nvSpPr>
          <p:spPr bwMode="auto">
            <a:xfrm>
              <a:off x="793" y="2493"/>
              <a:ext cx="264" cy="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21" name="Text Box 29"/>
            <p:cNvSpPr txBox="1">
              <a:spLocks noChangeArrowheads="1"/>
            </p:cNvSpPr>
            <p:nvPr/>
          </p:nvSpPr>
          <p:spPr bwMode="auto">
            <a:xfrm>
              <a:off x="754" y="2176"/>
              <a:ext cx="454" cy="272"/>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18</a:t>
              </a:r>
              <a:endParaRPr lang="en-US" altLang="zh-CN" sz="2400">
                <a:ea typeface="宋体" charset="-122"/>
              </a:endParaRPr>
            </a:p>
          </p:txBody>
        </p:sp>
        <p:sp>
          <p:nvSpPr>
            <p:cNvPr id="1185822" name="Text Box 30"/>
            <p:cNvSpPr txBox="1">
              <a:spLocks noChangeArrowheads="1"/>
            </p:cNvSpPr>
            <p:nvPr/>
          </p:nvSpPr>
          <p:spPr bwMode="auto">
            <a:xfrm>
              <a:off x="664" y="2493"/>
              <a:ext cx="394" cy="363"/>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2</a:t>
              </a:r>
              <a:endParaRPr lang="en-US" altLang="zh-CN" sz="2400">
                <a:ea typeface="宋体" charset="-122"/>
              </a:endParaRPr>
            </a:p>
          </p:txBody>
        </p:sp>
        <p:sp>
          <p:nvSpPr>
            <p:cNvPr id="1185823" name="Line 31"/>
            <p:cNvSpPr>
              <a:spLocks noChangeShapeType="1"/>
            </p:cNvSpPr>
            <p:nvPr/>
          </p:nvSpPr>
          <p:spPr bwMode="auto">
            <a:xfrm>
              <a:off x="858" y="2493"/>
              <a:ext cx="1" cy="349"/>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24" name="Line 32"/>
            <p:cNvSpPr>
              <a:spLocks noChangeShapeType="1"/>
            </p:cNvSpPr>
            <p:nvPr/>
          </p:nvSpPr>
          <p:spPr bwMode="auto">
            <a:xfrm>
              <a:off x="858" y="2842"/>
              <a:ext cx="266" cy="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25" name="Text Box 33"/>
            <p:cNvSpPr txBox="1">
              <a:spLocks noChangeArrowheads="1"/>
            </p:cNvSpPr>
            <p:nvPr/>
          </p:nvSpPr>
          <p:spPr bwMode="auto">
            <a:xfrm>
              <a:off x="936" y="2856"/>
              <a:ext cx="452" cy="31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4</a:t>
              </a:r>
              <a:endParaRPr lang="en-US" altLang="zh-CN" sz="2400">
                <a:ea typeface="宋体" charset="-122"/>
              </a:endParaRPr>
            </a:p>
          </p:txBody>
        </p:sp>
        <p:sp>
          <p:nvSpPr>
            <p:cNvPr id="1185826" name="Text Box 34"/>
            <p:cNvSpPr txBox="1">
              <a:spLocks noChangeArrowheads="1"/>
            </p:cNvSpPr>
            <p:nvPr/>
          </p:nvSpPr>
          <p:spPr bwMode="auto">
            <a:xfrm>
              <a:off x="528" y="1813"/>
              <a:ext cx="398" cy="31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2</a:t>
              </a:r>
              <a:endParaRPr lang="en-US" altLang="zh-CN" sz="2400">
                <a:ea typeface="宋体" charset="-122"/>
              </a:endParaRPr>
            </a:p>
          </p:txBody>
        </p:sp>
        <p:sp>
          <p:nvSpPr>
            <p:cNvPr id="1185827" name="Line 35"/>
            <p:cNvSpPr>
              <a:spLocks noChangeShapeType="1"/>
            </p:cNvSpPr>
            <p:nvPr/>
          </p:nvSpPr>
          <p:spPr bwMode="auto">
            <a:xfrm>
              <a:off x="925" y="2842"/>
              <a:ext cx="1" cy="34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28" name="Line 36"/>
            <p:cNvSpPr>
              <a:spLocks noChangeShapeType="1"/>
            </p:cNvSpPr>
            <p:nvPr/>
          </p:nvSpPr>
          <p:spPr bwMode="auto">
            <a:xfrm>
              <a:off x="925" y="3190"/>
              <a:ext cx="264" cy="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29" name="Line 37"/>
            <p:cNvSpPr>
              <a:spLocks noChangeShapeType="1"/>
            </p:cNvSpPr>
            <p:nvPr/>
          </p:nvSpPr>
          <p:spPr bwMode="auto">
            <a:xfrm>
              <a:off x="991" y="3190"/>
              <a:ext cx="0" cy="34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30" name="Line 38"/>
            <p:cNvSpPr>
              <a:spLocks noChangeShapeType="1"/>
            </p:cNvSpPr>
            <p:nvPr/>
          </p:nvSpPr>
          <p:spPr bwMode="auto">
            <a:xfrm>
              <a:off x="991" y="3538"/>
              <a:ext cx="265" cy="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31" name="Line 39"/>
            <p:cNvSpPr>
              <a:spLocks noChangeShapeType="1"/>
            </p:cNvSpPr>
            <p:nvPr/>
          </p:nvSpPr>
          <p:spPr bwMode="auto">
            <a:xfrm>
              <a:off x="1057" y="3539"/>
              <a:ext cx="2" cy="34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32" name="Line 40"/>
            <p:cNvSpPr>
              <a:spLocks noChangeShapeType="1"/>
            </p:cNvSpPr>
            <p:nvPr/>
          </p:nvSpPr>
          <p:spPr bwMode="auto">
            <a:xfrm>
              <a:off x="1057" y="3887"/>
              <a:ext cx="265" cy="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33" name="Text Box 41"/>
            <p:cNvSpPr txBox="1">
              <a:spLocks noChangeArrowheads="1"/>
            </p:cNvSpPr>
            <p:nvPr/>
          </p:nvSpPr>
          <p:spPr bwMode="auto">
            <a:xfrm>
              <a:off x="845" y="2493"/>
              <a:ext cx="477" cy="31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9</a:t>
              </a:r>
              <a:endParaRPr lang="en-US" altLang="zh-CN" sz="2400">
                <a:ea typeface="宋体" charset="-122"/>
              </a:endParaRPr>
            </a:p>
          </p:txBody>
        </p:sp>
        <p:sp>
          <p:nvSpPr>
            <p:cNvPr id="1185834" name="Text Box 42"/>
            <p:cNvSpPr txBox="1">
              <a:spLocks noChangeArrowheads="1"/>
            </p:cNvSpPr>
            <p:nvPr/>
          </p:nvSpPr>
          <p:spPr bwMode="auto">
            <a:xfrm>
              <a:off x="754" y="2856"/>
              <a:ext cx="415" cy="273"/>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2</a:t>
              </a:r>
              <a:endParaRPr lang="en-US" altLang="zh-CN" sz="2400">
                <a:ea typeface="宋体" charset="-122"/>
              </a:endParaRPr>
            </a:p>
          </p:txBody>
        </p:sp>
        <p:sp>
          <p:nvSpPr>
            <p:cNvPr id="1185835" name="Text Box 43"/>
            <p:cNvSpPr txBox="1">
              <a:spLocks noChangeArrowheads="1"/>
            </p:cNvSpPr>
            <p:nvPr/>
          </p:nvSpPr>
          <p:spPr bwMode="auto">
            <a:xfrm>
              <a:off x="981" y="3190"/>
              <a:ext cx="272" cy="34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2</a:t>
              </a:r>
              <a:endParaRPr lang="en-US" altLang="zh-CN" sz="2400">
                <a:ea typeface="宋体" charset="-122"/>
              </a:endParaRPr>
            </a:p>
          </p:txBody>
        </p:sp>
        <p:sp>
          <p:nvSpPr>
            <p:cNvPr id="1185836" name="Text Box 44"/>
            <p:cNvSpPr txBox="1">
              <a:spLocks noChangeArrowheads="1"/>
            </p:cNvSpPr>
            <p:nvPr/>
          </p:nvSpPr>
          <p:spPr bwMode="auto">
            <a:xfrm>
              <a:off x="800" y="3190"/>
              <a:ext cx="390" cy="34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2</a:t>
              </a:r>
              <a:endParaRPr lang="en-US" altLang="zh-CN" sz="2400">
                <a:ea typeface="宋体" charset="-122"/>
              </a:endParaRPr>
            </a:p>
          </p:txBody>
        </p:sp>
        <p:sp>
          <p:nvSpPr>
            <p:cNvPr id="1185837" name="Text Box 45"/>
            <p:cNvSpPr txBox="1">
              <a:spLocks noChangeArrowheads="1"/>
            </p:cNvSpPr>
            <p:nvPr/>
          </p:nvSpPr>
          <p:spPr bwMode="auto">
            <a:xfrm>
              <a:off x="845" y="3538"/>
              <a:ext cx="411" cy="316"/>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2</a:t>
              </a:r>
              <a:endParaRPr lang="en-US" altLang="zh-CN" sz="2400">
                <a:ea typeface="宋体" charset="-122"/>
              </a:endParaRPr>
            </a:p>
          </p:txBody>
        </p:sp>
        <p:sp>
          <p:nvSpPr>
            <p:cNvPr id="1185838" name="Text Box 46"/>
            <p:cNvSpPr txBox="1">
              <a:spLocks noChangeArrowheads="1"/>
            </p:cNvSpPr>
            <p:nvPr/>
          </p:nvSpPr>
          <p:spPr bwMode="auto">
            <a:xfrm>
              <a:off x="1072" y="3540"/>
              <a:ext cx="449" cy="362"/>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1</a:t>
              </a:r>
              <a:endParaRPr lang="en-US" altLang="zh-CN" sz="2400">
                <a:ea typeface="宋体" charset="-122"/>
              </a:endParaRPr>
            </a:p>
          </p:txBody>
        </p:sp>
        <p:sp>
          <p:nvSpPr>
            <p:cNvPr id="1185839" name="Text Box 47"/>
            <p:cNvSpPr txBox="1">
              <a:spLocks noChangeArrowheads="1"/>
            </p:cNvSpPr>
            <p:nvPr/>
          </p:nvSpPr>
          <p:spPr bwMode="auto">
            <a:xfrm>
              <a:off x="1072" y="3887"/>
              <a:ext cx="383" cy="34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0</a:t>
              </a:r>
              <a:endParaRPr lang="en-US" altLang="zh-CN" sz="2400">
                <a:ea typeface="宋体" charset="-122"/>
              </a:endParaRPr>
            </a:p>
          </p:txBody>
        </p:sp>
        <p:sp>
          <p:nvSpPr>
            <p:cNvPr id="1185840" name="Text Box 48"/>
            <p:cNvSpPr txBox="1">
              <a:spLocks noChangeArrowheads="1"/>
            </p:cNvSpPr>
            <p:nvPr/>
          </p:nvSpPr>
          <p:spPr bwMode="auto">
            <a:xfrm>
              <a:off x="1662" y="2145"/>
              <a:ext cx="388" cy="581"/>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1</a:t>
              </a:r>
              <a:endParaRPr lang="en-US" altLang="zh-CN" sz="2400">
                <a:ea typeface="宋体" charset="-122"/>
              </a:endParaRPr>
            </a:p>
          </p:txBody>
        </p:sp>
        <p:sp>
          <p:nvSpPr>
            <p:cNvPr id="1185841" name="Text Box 49"/>
            <p:cNvSpPr txBox="1">
              <a:spLocks noChangeArrowheads="1"/>
            </p:cNvSpPr>
            <p:nvPr/>
          </p:nvSpPr>
          <p:spPr bwMode="auto">
            <a:xfrm>
              <a:off x="1662" y="2493"/>
              <a:ext cx="454" cy="31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0</a:t>
              </a:r>
              <a:endParaRPr lang="en-US" altLang="zh-CN" sz="2400">
                <a:ea typeface="宋体" charset="-122"/>
              </a:endParaRPr>
            </a:p>
          </p:txBody>
        </p:sp>
        <p:sp>
          <p:nvSpPr>
            <p:cNvPr id="1185842" name="Text Box 50"/>
            <p:cNvSpPr txBox="1">
              <a:spLocks noChangeArrowheads="1"/>
            </p:cNvSpPr>
            <p:nvPr/>
          </p:nvSpPr>
          <p:spPr bwMode="auto">
            <a:xfrm>
              <a:off x="1662" y="2842"/>
              <a:ext cx="454" cy="28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1</a:t>
              </a:r>
              <a:endParaRPr lang="en-US" altLang="zh-CN" sz="2400">
                <a:ea typeface="宋体" charset="-122"/>
              </a:endParaRPr>
            </a:p>
          </p:txBody>
        </p:sp>
        <p:sp>
          <p:nvSpPr>
            <p:cNvPr id="1185843" name="Text Box 51"/>
            <p:cNvSpPr txBox="1">
              <a:spLocks noChangeArrowheads="1"/>
            </p:cNvSpPr>
            <p:nvPr/>
          </p:nvSpPr>
          <p:spPr bwMode="auto">
            <a:xfrm>
              <a:off x="1662" y="3190"/>
              <a:ext cx="520" cy="301"/>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0</a:t>
              </a:r>
              <a:endParaRPr lang="en-US" altLang="zh-CN" sz="2400">
                <a:ea typeface="宋体" charset="-122"/>
              </a:endParaRPr>
            </a:p>
          </p:txBody>
        </p:sp>
        <p:sp>
          <p:nvSpPr>
            <p:cNvPr id="1185844" name="Text Box 52"/>
            <p:cNvSpPr txBox="1">
              <a:spLocks noChangeArrowheads="1"/>
            </p:cNvSpPr>
            <p:nvPr/>
          </p:nvSpPr>
          <p:spPr bwMode="auto">
            <a:xfrm>
              <a:off x="1662" y="3538"/>
              <a:ext cx="272" cy="271"/>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0</a:t>
              </a:r>
              <a:endParaRPr lang="en-US" altLang="zh-CN" sz="2400">
                <a:ea typeface="宋体" charset="-122"/>
              </a:endParaRPr>
            </a:p>
          </p:txBody>
        </p:sp>
        <p:sp>
          <p:nvSpPr>
            <p:cNvPr id="1185845" name="Text Box 53"/>
            <p:cNvSpPr txBox="1">
              <a:spLocks noChangeArrowheads="1"/>
            </p:cNvSpPr>
            <p:nvPr/>
          </p:nvSpPr>
          <p:spPr bwMode="auto">
            <a:xfrm>
              <a:off x="1662" y="3902"/>
              <a:ext cx="317" cy="31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1</a:t>
              </a:r>
              <a:endParaRPr lang="en-US" altLang="zh-CN" sz="2400">
                <a:ea typeface="宋体" charset="-122"/>
              </a:endParaRPr>
            </a:p>
          </p:txBody>
        </p:sp>
        <p:sp>
          <p:nvSpPr>
            <p:cNvPr id="1185846" name="Text Box 54"/>
            <p:cNvSpPr txBox="1">
              <a:spLocks noChangeArrowheads="1"/>
            </p:cNvSpPr>
            <p:nvPr/>
          </p:nvSpPr>
          <p:spPr bwMode="auto">
            <a:xfrm>
              <a:off x="1104" y="2112"/>
              <a:ext cx="726" cy="349"/>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a:t>
              </a:r>
              <a:endParaRPr lang="en-US" altLang="zh-CN" sz="2400">
                <a:ea typeface="宋体" charset="-122"/>
              </a:endParaRPr>
            </a:p>
          </p:txBody>
        </p:sp>
        <p:sp>
          <p:nvSpPr>
            <p:cNvPr id="1185847" name="Text Box 55"/>
            <p:cNvSpPr txBox="1">
              <a:spLocks noChangeArrowheads="1"/>
            </p:cNvSpPr>
            <p:nvPr/>
          </p:nvSpPr>
          <p:spPr bwMode="auto">
            <a:xfrm>
              <a:off x="1117" y="2429"/>
              <a:ext cx="646" cy="350"/>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a:t>
              </a:r>
              <a:endParaRPr lang="en-US" altLang="zh-CN" sz="2400">
                <a:ea typeface="宋体" charset="-122"/>
              </a:endParaRPr>
            </a:p>
          </p:txBody>
        </p:sp>
        <p:sp>
          <p:nvSpPr>
            <p:cNvPr id="1185848" name="Text Box 56"/>
            <p:cNvSpPr txBox="1">
              <a:spLocks noChangeArrowheads="1"/>
            </p:cNvSpPr>
            <p:nvPr/>
          </p:nvSpPr>
          <p:spPr bwMode="auto">
            <a:xfrm>
              <a:off x="1200" y="2813"/>
              <a:ext cx="737" cy="34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a:t>
              </a:r>
              <a:endParaRPr lang="en-US" altLang="zh-CN" sz="2400">
                <a:ea typeface="宋体" charset="-122"/>
              </a:endParaRPr>
            </a:p>
          </p:txBody>
        </p:sp>
        <p:sp>
          <p:nvSpPr>
            <p:cNvPr id="1185849" name="Text Box 57"/>
            <p:cNvSpPr txBox="1">
              <a:spLocks noChangeArrowheads="1"/>
            </p:cNvSpPr>
            <p:nvPr/>
          </p:nvSpPr>
          <p:spPr bwMode="auto">
            <a:xfrm>
              <a:off x="1208" y="3176"/>
              <a:ext cx="510" cy="349"/>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a:t>
              </a:r>
              <a:endParaRPr lang="en-US" altLang="zh-CN" sz="2400">
                <a:ea typeface="宋体" charset="-122"/>
              </a:endParaRPr>
            </a:p>
          </p:txBody>
        </p:sp>
        <p:sp>
          <p:nvSpPr>
            <p:cNvPr id="1185850" name="Text Box 58"/>
            <p:cNvSpPr txBox="1">
              <a:spLocks noChangeArrowheads="1"/>
            </p:cNvSpPr>
            <p:nvPr/>
          </p:nvSpPr>
          <p:spPr bwMode="auto">
            <a:xfrm>
              <a:off x="1253" y="3491"/>
              <a:ext cx="589" cy="350"/>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a:t>
              </a:r>
              <a:endParaRPr lang="en-US" altLang="zh-CN" sz="2400">
                <a:ea typeface="宋体" charset="-122"/>
              </a:endParaRPr>
            </a:p>
          </p:txBody>
        </p:sp>
        <p:sp>
          <p:nvSpPr>
            <p:cNvPr id="1185851" name="Text Box 59"/>
            <p:cNvSpPr txBox="1">
              <a:spLocks noChangeArrowheads="1"/>
            </p:cNvSpPr>
            <p:nvPr/>
          </p:nvSpPr>
          <p:spPr bwMode="auto">
            <a:xfrm>
              <a:off x="1299" y="3854"/>
              <a:ext cx="794" cy="34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a:t>
              </a:r>
              <a:endParaRPr lang="en-US" altLang="zh-CN" sz="2400">
                <a:ea typeface="宋体" charset="-122"/>
              </a:endParaRPr>
            </a:p>
          </p:txBody>
        </p:sp>
        <p:sp>
          <p:nvSpPr>
            <p:cNvPr id="1185852" name="Line 60"/>
            <p:cNvSpPr>
              <a:spLocks noChangeShapeType="1"/>
            </p:cNvSpPr>
            <p:nvPr/>
          </p:nvSpPr>
          <p:spPr bwMode="auto">
            <a:xfrm flipV="1">
              <a:off x="2115" y="2403"/>
              <a:ext cx="0" cy="149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5853" name="Text Box 61"/>
            <p:cNvSpPr txBox="1">
              <a:spLocks noChangeArrowheads="1"/>
            </p:cNvSpPr>
            <p:nvPr/>
          </p:nvSpPr>
          <p:spPr bwMode="auto">
            <a:xfrm>
              <a:off x="1888" y="3900"/>
              <a:ext cx="794" cy="34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2400">
                  <a:latin typeface="Times New Roman" pitchFamily="18" charset="0"/>
                  <a:ea typeface="宋体" charset="-122"/>
                </a:rPr>
                <a:t>高位</a:t>
              </a:r>
              <a:endParaRPr lang="zh-CN" altLang="en-US" sz="2400">
                <a:ea typeface="宋体" charset="-122"/>
              </a:endParaRPr>
            </a:p>
          </p:txBody>
        </p:sp>
        <p:sp>
          <p:nvSpPr>
            <p:cNvPr id="1185854" name="Text Box 62"/>
            <p:cNvSpPr txBox="1">
              <a:spLocks noChangeArrowheads="1"/>
            </p:cNvSpPr>
            <p:nvPr/>
          </p:nvSpPr>
          <p:spPr bwMode="auto">
            <a:xfrm>
              <a:off x="1888" y="2131"/>
              <a:ext cx="794" cy="466"/>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2400">
                  <a:latin typeface="Times New Roman" pitchFamily="18" charset="0"/>
                  <a:ea typeface="宋体" charset="-122"/>
                </a:rPr>
                <a:t>低位</a:t>
              </a:r>
              <a:endParaRPr lang="zh-CN" altLang="en-US" sz="2400">
                <a:ea typeface="宋体" charset="-122"/>
              </a:endParaRPr>
            </a:p>
          </p:txBody>
        </p:sp>
        <p:sp>
          <p:nvSpPr>
            <p:cNvPr id="1185855" name="Text Box 63"/>
            <p:cNvSpPr txBox="1">
              <a:spLocks noChangeArrowheads="1"/>
            </p:cNvSpPr>
            <p:nvPr/>
          </p:nvSpPr>
          <p:spPr bwMode="auto">
            <a:xfrm>
              <a:off x="754" y="1813"/>
              <a:ext cx="409" cy="272"/>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37</a:t>
              </a:r>
              <a:endParaRPr lang="en-US" altLang="zh-CN" sz="2400">
                <a:ea typeface="宋体" charset="-122"/>
              </a:endParaRPr>
            </a:p>
          </p:txBody>
        </p:sp>
        <p:sp>
          <p:nvSpPr>
            <p:cNvPr id="1185856" name="Text Box 64"/>
            <p:cNvSpPr txBox="1">
              <a:spLocks noChangeArrowheads="1"/>
            </p:cNvSpPr>
            <p:nvPr/>
          </p:nvSpPr>
          <p:spPr bwMode="auto">
            <a:xfrm>
              <a:off x="1525" y="1813"/>
              <a:ext cx="728" cy="464"/>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2400">
                  <a:latin typeface="Times New Roman" pitchFamily="18" charset="0"/>
                  <a:ea typeface="宋体" charset="-122"/>
                </a:rPr>
                <a:t>余数</a:t>
              </a:r>
              <a:endParaRPr lang="zh-CN" altLang="en-US" sz="2400">
                <a:ea typeface="宋体" charset="-122"/>
              </a:endParaRPr>
            </a:p>
          </p:txBody>
        </p:sp>
        <p:sp>
          <p:nvSpPr>
            <p:cNvPr id="1185857" name="Text Box 65"/>
            <p:cNvSpPr txBox="1">
              <a:spLocks noChangeArrowheads="1"/>
            </p:cNvSpPr>
            <p:nvPr/>
          </p:nvSpPr>
          <p:spPr bwMode="auto">
            <a:xfrm>
              <a:off x="573" y="2176"/>
              <a:ext cx="463" cy="25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latin typeface="Times New Roman" pitchFamily="18" charset="0"/>
                  <a:ea typeface="宋体" charset="-122"/>
                </a:rPr>
                <a:t>2</a:t>
              </a:r>
              <a:endParaRPr lang="en-US" altLang="zh-CN" sz="2400">
                <a:ea typeface="宋体" charset="-122"/>
              </a:endParaRPr>
            </a:p>
          </p:txBody>
        </p:sp>
      </p:grpSp>
      <p:sp>
        <p:nvSpPr>
          <p:cNvPr id="1185858" name="Rectangle 66"/>
          <p:cNvSpPr>
            <a:spLocks noChangeArrowheads="1"/>
          </p:cNvSpPr>
          <p:nvPr/>
        </p:nvSpPr>
        <p:spPr bwMode="auto">
          <a:xfrm>
            <a:off x="4191000" y="5949950"/>
            <a:ext cx="495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lnSpc>
                <a:spcPct val="90000"/>
              </a:lnSpc>
              <a:spcBef>
                <a:spcPct val="20000"/>
              </a:spcBef>
              <a:buClr>
                <a:schemeClr val="tx2"/>
              </a:buClr>
              <a:buSzPct val="70000"/>
              <a:buFont typeface="Wingdings" pitchFamily="2" charset="2"/>
              <a:buNone/>
            </a:pPr>
            <a:r>
              <a:rPr lang="zh-CN" altLang="en-US" sz="1700">
                <a:latin typeface="黑体" pitchFamily="2" charset="-122"/>
                <a:ea typeface="黑体" pitchFamily="2" charset="-122"/>
              </a:rPr>
              <a:t>得到：</a:t>
            </a:r>
            <a:r>
              <a:rPr lang="en-US" altLang="zh-CN" sz="1700">
                <a:latin typeface="黑体" pitchFamily="2" charset="-122"/>
                <a:ea typeface="黑体" pitchFamily="2" charset="-122"/>
              </a:rPr>
              <a:t>(37)</a:t>
            </a:r>
            <a:r>
              <a:rPr lang="en-US" altLang="zh-CN" sz="1700" baseline="-25000">
                <a:latin typeface="黑体" pitchFamily="2" charset="-122"/>
                <a:ea typeface="黑体" pitchFamily="2" charset="-122"/>
              </a:rPr>
              <a:t>10</a:t>
            </a:r>
            <a:r>
              <a:rPr lang="en-US" altLang="zh-CN" sz="1700">
                <a:latin typeface="黑体" pitchFamily="2" charset="-122"/>
                <a:ea typeface="黑体" pitchFamily="2" charset="-122"/>
              </a:rPr>
              <a:t>= (100101)</a:t>
            </a:r>
            <a:r>
              <a:rPr lang="en-US" altLang="zh-CN" sz="1700" baseline="-25000">
                <a:latin typeface="黑体" pitchFamily="2" charset="-122"/>
                <a:ea typeface="黑体" pitchFamily="2" charset="-122"/>
              </a:rPr>
              <a:t>2</a:t>
            </a:r>
            <a:r>
              <a:rPr lang="en-US" altLang="zh-CN" sz="1700">
                <a:latin typeface="黑体" pitchFamily="2" charset="-122"/>
                <a:ea typeface="黑体" pitchFamily="2" charset="-122"/>
              </a:rPr>
              <a:t>  (0.375)</a:t>
            </a:r>
            <a:r>
              <a:rPr lang="en-US" altLang="zh-CN" sz="1700" baseline="-25000">
                <a:latin typeface="黑体" pitchFamily="2" charset="-122"/>
                <a:ea typeface="黑体" pitchFamily="2" charset="-122"/>
              </a:rPr>
              <a:t>10</a:t>
            </a:r>
            <a:r>
              <a:rPr lang="en-US" altLang="zh-CN" sz="1700">
                <a:latin typeface="黑体" pitchFamily="2" charset="-122"/>
                <a:ea typeface="黑体" pitchFamily="2" charset="-122"/>
              </a:rPr>
              <a:t>=(0.011)</a:t>
            </a:r>
            <a:r>
              <a:rPr lang="en-US" altLang="zh-CN" sz="1700" baseline="-25000">
                <a:latin typeface="黑体" pitchFamily="2" charset="-122"/>
                <a:ea typeface="黑体" pitchFamily="2" charset="-122"/>
              </a:rPr>
              <a:t>2</a:t>
            </a:r>
            <a:r>
              <a:rPr lang="en-US" altLang="zh-CN" sz="1700">
                <a:latin typeface="黑体" pitchFamily="2" charset="-122"/>
                <a:ea typeface="黑体" pitchFamily="2" charset="-122"/>
              </a:rPr>
              <a:t>     </a:t>
            </a:r>
          </a:p>
          <a:p>
            <a:pPr marL="342900" indent="-342900" algn="just">
              <a:lnSpc>
                <a:spcPct val="90000"/>
              </a:lnSpc>
              <a:spcBef>
                <a:spcPct val="20000"/>
              </a:spcBef>
              <a:buClr>
                <a:schemeClr val="tx2"/>
              </a:buClr>
              <a:buSzPct val="70000"/>
              <a:buFont typeface="Wingdings" pitchFamily="2" charset="2"/>
              <a:buNone/>
            </a:pPr>
            <a:r>
              <a:rPr lang="zh-CN" altLang="en-US" sz="1700">
                <a:latin typeface="黑体" pitchFamily="2" charset="-122"/>
                <a:ea typeface="黑体" pitchFamily="2" charset="-122"/>
              </a:rPr>
              <a:t>则：</a:t>
            </a:r>
            <a:r>
              <a:rPr lang="en-US" altLang="zh-CN" sz="1700">
                <a:latin typeface="黑体" pitchFamily="2" charset="-122"/>
                <a:ea typeface="黑体" pitchFamily="2" charset="-122"/>
              </a:rPr>
              <a:t>(37.375)</a:t>
            </a:r>
            <a:r>
              <a:rPr lang="en-US" altLang="zh-CN" sz="1700" baseline="-25000">
                <a:latin typeface="黑体" pitchFamily="2" charset="-122"/>
                <a:ea typeface="黑体" pitchFamily="2" charset="-122"/>
              </a:rPr>
              <a:t>10</a:t>
            </a:r>
            <a:r>
              <a:rPr lang="en-US" altLang="zh-CN" sz="1700">
                <a:latin typeface="黑体" pitchFamily="2" charset="-122"/>
                <a:ea typeface="黑体" pitchFamily="2" charset="-122"/>
              </a:rPr>
              <a:t>=(100101.011)</a:t>
            </a:r>
            <a:r>
              <a:rPr lang="en-US" altLang="zh-CN" sz="1700" baseline="-25000">
                <a:latin typeface="黑体" pitchFamily="2" charset="-122"/>
                <a:ea typeface="黑体" pitchFamily="2" charset="-122"/>
              </a:rPr>
              <a:t>2</a:t>
            </a:r>
            <a:r>
              <a:rPr lang="en-US" altLang="zh-CN" sz="2100" b="0">
                <a:solidFill>
                  <a:srgbClr val="FFFF00"/>
                </a:solidFill>
                <a:ea typeface="黑体" pitchFamily="2" charset="-122"/>
              </a:rPr>
              <a:t> </a:t>
            </a:r>
          </a:p>
        </p:txBody>
      </p:sp>
    </p:spTree>
    <p:extLst>
      <p:ext uri="{BB962C8B-B14F-4D97-AF65-F5344CB8AC3E}">
        <p14:creationId xmlns:p14="http://schemas.microsoft.com/office/powerpoint/2010/main" val="19188178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85816"/>
                                        </p:tgtEl>
                                        <p:attrNameLst>
                                          <p:attrName>style.visibility</p:attrName>
                                        </p:attrNameLst>
                                      </p:cBhvr>
                                      <p:to>
                                        <p:strVal val="visible"/>
                                      </p:to>
                                    </p:set>
                                    <p:anim calcmode="lin" valueType="num">
                                      <p:cBhvr additive="base">
                                        <p:cTn id="7" dur="500" fill="hold"/>
                                        <p:tgtEl>
                                          <p:spTgt spid="1185816"/>
                                        </p:tgtEl>
                                        <p:attrNameLst>
                                          <p:attrName>ppt_x</p:attrName>
                                        </p:attrNameLst>
                                      </p:cBhvr>
                                      <p:tavLst>
                                        <p:tav tm="0">
                                          <p:val>
                                            <p:strVal val="0-#ppt_w/2"/>
                                          </p:val>
                                        </p:tav>
                                        <p:tav tm="100000">
                                          <p:val>
                                            <p:strVal val="#ppt_x"/>
                                          </p:val>
                                        </p:tav>
                                      </p:tavLst>
                                    </p:anim>
                                    <p:anim calcmode="lin" valueType="num">
                                      <p:cBhvr additive="base">
                                        <p:cTn id="8" dur="500" fill="hold"/>
                                        <p:tgtEl>
                                          <p:spTgt spid="11858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185797"/>
                                        </p:tgtEl>
                                        <p:attrNameLst>
                                          <p:attrName>style.visibility</p:attrName>
                                        </p:attrNameLst>
                                      </p:cBhvr>
                                      <p:to>
                                        <p:strVal val="visible"/>
                                      </p:to>
                                    </p:set>
                                    <p:anim calcmode="lin" valueType="num">
                                      <p:cBhvr additive="base">
                                        <p:cTn id="12" dur="500" fill="hold"/>
                                        <p:tgtEl>
                                          <p:spTgt spid="1185797"/>
                                        </p:tgtEl>
                                        <p:attrNameLst>
                                          <p:attrName>ppt_x</p:attrName>
                                        </p:attrNameLst>
                                      </p:cBhvr>
                                      <p:tavLst>
                                        <p:tav tm="0">
                                          <p:val>
                                            <p:strVal val="0-#ppt_w/2"/>
                                          </p:val>
                                        </p:tav>
                                        <p:tav tm="100000">
                                          <p:val>
                                            <p:strVal val="#ppt_x"/>
                                          </p:val>
                                        </p:tav>
                                      </p:tavLst>
                                    </p:anim>
                                    <p:anim calcmode="lin" valueType="num">
                                      <p:cBhvr additive="base">
                                        <p:cTn id="13" dur="500" fill="hold"/>
                                        <p:tgtEl>
                                          <p:spTgt spid="118579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85858"/>
                                        </p:tgtEl>
                                        <p:attrNameLst>
                                          <p:attrName>style.visibility</p:attrName>
                                        </p:attrNameLst>
                                      </p:cBhvr>
                                      <p:to>
                                        <p:strVal val="visible"/>
                                      </p:to>
                                    </p:set>
                                    <p:anim calcmode="lin" valueType="num">
                                      <p:cBhvr additive="base">
                                        <p:cTn id="17" dur="500" fill="hold"/>
                                        <p:tgtEl>
                                          <p:spTgt spid="1185858"/>
                                        </p:tgtEl>
                                        <p:attrNameLst>
                                          <p:attrName>ppt_x</p:attrName>
                                        </p:attrNameLst>
                                      </p:cBhvr>
                                      <p:tavLst>
                                        <p:tav tm="0">
                                          <p:val>
                                            <p:strVal val="0-#ppt_w/2"/>
                                          </p:val>
                                        </p:tav>
                                        <p:tav tm="100000">
                                          <p:val>
                                            <p:strVal val="#ppt_x"/>
                                          </p:val>
                                        </p:tav>
                                      </p:tavLst>
                                    </p:anim>
                                    <p:anim calcmode="lin" valueType="num">
                                      <p:cBhvr additive="base">
                                        <p:cTn id="18" dur="500" fill="hold"/>
                                        <p:tgtEl>
                                          <p:spTgt spid="11858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8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b="0" dirty="0">
                <a:effectLst>
                  <a:outerShdw blurRad="38100" dist="38100" dir="2700000" algn="tl">
                    <a:srgbClr val="C0C0C0"/>
                  </a:outerShdw>
                </a:effectLst>
                <a:latin typeface="华文琥珀" pitchFamily="2" charset="-122"/>
              </a:rPr>
              <a:t>计数制及其运算</a:t>
            </a:r>
            <a:r>
              <a:rPr lang="en-US" altLang="zh-CN" sz="2400" b="0" dirty="0">
                <a:effectLst>
                  <a:outerShdw blurRad="38100" dist="38100" dir="2700000" algn="tl">
                    <a:srgbClr val="C0C0C0"/>
                  </a:outerShdw>
                </a:effectLst>
              </a:rPr>
              <a:t>—</a:t>
            </a:r>
            <a:r>
              <a:rPr lang="zh-CN" altLang="en-US" sz="2400" b="0" dirty="0">
                <a:effectLst>
                  <a:outerShdw blurRad="38100" dist="38100" dir="2700000" algn="tl">
                    <a:srgbClr val="C0C0C0"/>
                  </a:outerShdw>
                </a:effectLst>
                <a:latin typeface="华文琥珀" pitchFamily="2" charset="-122"/>
              </a:rPr>
              <a:t>进制转换</a:t>
            </a:r>
            <a:endParaRPr lang="zh-CN" altLang="en-US" dirty="0"/>
          </a:p>
        </p:txBody>
      </p:sp>
      <p:sp>
        <p:nvSpPr>
          <p:cNvPr id="8" name="内容占位符 7"/>
          <p:cNvSpPr>
            <a:spLocks noGrp="1"/>
          </p:cNvSpPr>
          <p:nvPr>
            <p:ph idx="1"/>
          </p:nvPr>
        </p:nvSpPr>
        <p:spPr>
          <a:xfrm>
            <a:off x="144016" y="980728"/>
            <a:ext cx="8676456" cy="4680297"/>
          </a:xfrm>
        </p:spPr>
        <p:txBody>
          <a:bodyPr/>
          <a:lstStyle/>
          <a:p>
            <a:r>
              <a:rPr lang="zh-CN" altLang="en-US" dirty="0" smtClean="0"/>
              <a:t>“</a:t>
            </a:r>
            <a:r>
              <a:rPr lang="en-US" altLang="zh-CN" dirty="0" smtClean="0"/>
              <a:t>8421</a:t>
            </a:r>
            <a:r>
              <a:rPr lang="zh-CN" altLang="en-US" dirty="0" smtClean="0"/>
              <a:t>法”：将</a:t>
            </a:r>
            <a:r>
              <a:rPr lang="en-US" altLang="zh-CN" dirty="0"/>
              <a:t>2</a:t>
            </a:r>
            <a:r>
              <a:rPr lang="zh-CN" altLang="en-US" dirty="0"/>
              <a:t>的</a:t>
            </a:r>
            <a:r>
              <a:rPr lang="en-US" altLang="zh-CN" dirty="0"/>
              <a:t>n</a:t>
            </a:r>
            <a:r>
              <a:rPr lang="zh-CN" altLang="en-US" dirty="0"/>
              <a:t>次方的值按位列出进行“凑数”</a:t>
            </a:r>
          </a:p>
          <a:p>
            <a:pPr lvl="1"/>
            <a:r>
              <a:rPr lang="zh-CN" altLang="en-US" dirty="0"/>
              <a:t>例：</a:t>
            </a:r>
            <a:r>
              <a:rPr lang="en-US" altLang="zh-CN" dirty="0"/>
              <a:t>1010B</a:t>
            </a:r>
            <a:r>
              <a:rPr lang="zh-CN" altLang="en-US" dirty="0"/>
              <a:t>转十进制</a:t>
            </a:r>
          </a:p>
          <a:p>
            <a:endParaRPr lang="en-US" altLang="zh-CN" dirty="0" smtClean="0"/>
          </a:p>
          <a:p>
            <a:endParaRPr lang="en-US" altLang="zh-CN" dirty="0" smtClean="0"/>
          </a:p>
          <a:p>
            <a:endParaRPr lang="en-US" altLang="zh-CN" dirty="0"/>
          </a:p>
          <a:p>
            <a:pPr lvl="1"/>
            <a:r>
              <a:rPr lang="zh-CN" altLang="en-US" dirty="0"/>
              <a:t>例：</a:t>
            </a:r>
            <a:r>
              <a:rPr lang="en-US" altLang="zh-CN" dirty="0"/>
              <a:t>6D</a:t>
            </a:r>
            <a:r>
              <a:rPr lang="zh-CN" altLang="en-US" dirty="0"/>
              <a:t>转</a:t>
            </a:r>
            <a:r>
              <a:rPr lang="zh-CN" altLang="en-US" dirty="0" smtClean="0"/>
              <a:t>二进制</a:t>
            </a:r>
            <a:endParaRPr lang="zh-CN" altLang="en-US" dirty="0"/>
          </a:p>
        </p:txBody>
      </p:sp>
      <p:sp>
        <p:nvSpPr>
          <p:cNvPr id="6" name="灯片编号占位符 5"/>
          <p:cNvSpPr>
            <a:spLocks noGrp="1"/>
          </p:cNvSpPr>
          <p:nvPr>
            <p:ph type="sldNum" sz="quarter" idx="10"/>
          </p:nvPr>
        </p:nvSpPr>
        <p:spPr/>
        <p:txBody>
          <a:bodyPr/>
          <a:lstStyle/>
          <a:p>
            <a:fld id="{EF411C48-0D38-4CCD-A067-F39B7F7EE4A2}" type="slidenum">
              <a:rPr lang="en-US" altLang="zh-CN" smtClean="0"/>
              <a:pPr/>
              <a:t>18</a:t>
            </a:fld>
            <a:endParaRPr lang="en-US" altLang="zh-CN"/>
          </a:p>
        </p:txBody>
      </p:sp>
      <p:graphicFrame>
        <p:nvGraphicFramePr>
          <p:cNvPr id="9" name="Group 4"/>
          <p:cNvGraphicFramePr>
            <a:graphicFrameLocks/>
          </p:cNvGraphicFramePr>
          <p:nvPr>
            <p:extLst>
              <p:ext uri="{D42A27DB-BD31-4B8C-83A1-F6EECF244321}">
                <p14:modId xmlns:p14="http://schemas.microsoft.com/office/powerpoint/2010/main" val="2281021473"/>
              </p:ext>
            </p:extLst>
          </p:nvPr>
        </p:nvGraphicFramePr>
        <p:xfrm>
          <a:off x="396875" y="2548632"/>
          <a:ext cx="8208963" cy="1168400"/>
        </p:xfrm>
        <a:graphic>
          <a:graphicData uri="http://schemas.openxmlformats.org/drawingml/2006/table">
            <a:tbl>
              <a:tblPr/>
              <a:tblGrid>
                <a:gridCol w="1638300">
                  <a:extLst>
                    <a:ext uri="{9D8B030D-6E8A-4147-A177-3AD203B41FA5}">
                      <a16:colId xmlns:a16="http://schemas.microsoft.com/office/drawing/2014/main" val="20000"/>
                    </a:ext>
                  </a:extLst>
                </a:gridCol>
                <a:gridCol w="164465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43063">
                  <a:extLst>
                    <a:ext uri="{9D8B030D-6E8A-4147-A177-3AD203B41FA5}">
                      <a16:colId xmlns:a16="http://schemas.microsoft.com/office/drawing/2014/main" val="20003"/>
                    </a:ext>
                  </a:extLst>
                </a:gridCol>
                <a:gridCol w="1644650">
                  <a:extLst>
                    <a:ext uri="{9D8B030D-6E8A-4147-A177-3AD203B41FA5}">
                      <a16:colId xmlns:a16="http://schemas.microsoft.com/office/drawing/2014/main" val="20004"/>
                    </a:ext>
                  </a:extLst>
                </a:gridCol>
              </a:tblGrid>
              <a:tr h="584200">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0" u="none" strike="noStrike" cap="none" normalizeH="0" baseline="0" dirty="0" smtClean="0">
                          <a:ln>
                            <a:noFill/>
                          </a:ln>
                          <a:solidFill>
                            <a:srgbClr val="FFFFFF"/>
                          </a:solidFill>
                          <a:effectLst/>
                          <a:latin typeface="Calibri" pitchFamily="34" charset="0"/>
                          <a:ea typeface="宋体" pitchFamily="2" charset="-122"/>
                        </a:rPr>
                        <a:t>8</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0" u="none" strike="noStrike" cap="none" normalizeH="0" baseline="0" dirty="0" smtClean="0">
                          <a:ln>
                            <a:noFill/>
                          </a:ln>
                          <a:solidFill>
                            <a:srgbClr val="FFFFFF"/>
                          </a:solidFill>
                          <a:effectLst/>
                          <a:latin typeface="Calibri" pitchFamily="34" charset="0"/>
                          <a:ea typeface="宋体" pitchFamily="2" charset="-122"/>
                        </a:rPr>
                        <a:t>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0" u="none" strike="noStrike" cap="none" normalizeH="0" baseline="0" smtClean="0">
                          <a:ln>
                            <a:noFill/>
                          </a:ln>
                          <a:solidFill>
                            <a:srgbClr val="FFFFFF"/>
                          </a:solidFill>
                          <a:effectLst/>
                          <a:latin typeface="Calibri" pitchFamily="34" charset="0"/>
                          <a:ea typeface="宋体" pitchFamily="2" charset="-122"/>
                        </a:rPr>
                        <a:t>2</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0" u="none" strike="noStrike" cap="none" normalizeH="0" baseline="0" dirty="0" smtClean="0">
                          <a:ln>
                            <a:noFill/>
                          </a:ln>
                          <a:solidFill>
                            <a:srgbClr val="FFFFFF"/>
                          </a:solidFill>
                          <a:effectLst/>
                          <a:latin typeface="Calibri" pitchFamily="34" charset="0"/>
                          <a:ea typeface="宋体" pitchFamily="2" charset="-122"/>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0" u="none" strike="noStrike" cap="none" normalizeH="0" baseline="0" smtClean="0">
                          <a:ln>
                            <a:noFill/>
                          </a:ln>
                          <a:solidFill>
                            <a:srgbClr val="FFFFFF"/>
                          </a:solidFill>
                          <a:effectLst/>
                          <a:latin typeface="Calibri" pitchFamily="34" charset="0"/>
                          <a:ea typeface="宋体" pitchFamily="2" charset="-122"/>
                        </a:rPr>
                        <a:t>8+2=10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584200">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0" i="0" u="none" strike="noStrike" cap="none" normalizeH="0" baseline="0" smtClean="0">
                          <a:ln>
                            <a:noFill/>
                          </a:ln>
                          <a:effectLst/>
                          <a:latin typeface="Calibri" pitchFamily="34" charset="0"/>
                          <a:ea typeface="宋体" pitchFamily="2" charset="-122"/>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0" i="0" u="none" strike="noStrike" cap="none" normalizeH="0" baseline="0" smtClean="0">
                          <a:ln>
                            <a:noFill/>
                          </a:ln>
                          <a:effectLst/>
                          <a:latin typeface="Calibri" pitchFamily="34" charset="0"/>
                          <a:ea typeface="宋体" pitchFamily="2" charset="-122"/>
                        </a:rPr>
                        <a:t>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0" i="0" u="none" strike="noStrike" cap="none" normalizeH="0" baseline="0" smtClean="0">
                          <a:ln>
                            <a:noFill/>
                          </a:ln>
                          <a:effectLst/>
                          <a:latin typeface="Calibri" pitchFamily="34" charset="0"/>
                          <a:ea typeface="宋体" pitchFamily="2" charset="-122"/>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0" i="0" u="none" strike="noStrike" cap="none" normalizeH="0" baseline="0" dirty="0" smtClean="0">
                          <a:ln>
                            <a:noFill/>
                          </a:ln>
                          <a:effectLst/>
                          <a:latin typeface="Calibri" pitchFamily="34" charset="0"/>
                          <a:ea typeface="宋体" pitchFamily="2" charset="-122"/>
                        </a:rPr>
                        <a:t>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0" i="0" u="none" strike="noStrike" cap="none" normalizeH="0" baseline="0" dirty="0" smtClean="0">
                          <a:ln>
                            <a:noFill/>
                          </a:ln>
                          <a:solidFill>
                            <a:srgbClr val="FF0066"/>
                          </a:solidFill>
                          <a:effectLst/>
                          <a:latin typeface="Calibri" pitchFamily="34" charset="0"/>
                          <a:ea typeface="宋体" pitchFamily="2" charset="-122"/>
                        </a:rPr>
                        <a:t>1010B=10D</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graphicFrame>
        <p:nvGraphicFramePr>
          <p:cNvPr id="10" name="Group 43"/>
          <p:cNvGraphicFramePr>
            <a:graphicFrameLocks noGrp="1"/>
          </p:cNvGraphicFramePr>
          <p:nvPr>
            <p:extLst>
              <p:ext uri="{D42A27DB-BD31-4B8C-83A1-F6EECF244321}">
                <p14:modId xmlns:p14="http://schemas.microsoft.com/office/powerpoint/2010/main" val="251533377"/>
              </p:ext>
            </p:extLst>
          </p:nvPr>
        </p:nvGraphicFramePr>
        <p:xfrm>
          <a:off x="395536" y="4581128"/>
          <a:ext cx="8137203" cy="1158876"/>
        </p:xfrm>
        <a:graphic>
          <a:graphicData uri="http://schemas.openxmlformats.org/drawingml/2006/table">
            <a:tbl>
              <a:tblPr/>
              <a:tblGrid>
                <a:gridCol w="1552575">
                  <a:extLst>
                    <a:ext uri="{9D8B030D-6E8A-4147-A177-3AD203B41FA5}">
                      <a16:colId xmlns:a16="http://schemas.microsoft.com/office/drawing/2014/main" val="20000"/>
                    </a:ext>
                  </a:extLst>
                </a:gridCol>
                <a:gridCol w="16880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tblGrid>
              <a:tr h="579438">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0" u="none" strike="noStrike" cap="none" normalizeH="0" baseline="0" dirty="0" smtClean="0">
                          <a:ln>
                            <a:noFill/>
                          </a:ln>
                          <a:solidFill>
                            <a:srgbClr val="FFFFFF"/>
                          </a:solidFill>
                          <a:effectLst/>
                          <a:latin typeface="Calibri" pitchFamily="34" charset="0"/>
                          <a:ea typeface="宋体" pitchFamily="2" charset="-122"/>
                        </a:rPr>
                        <a:t>8</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0" u="none" strike="noStrike" cap="none" normalizeH="0" baseline="0" smtClean="0">
                          <a:ln>
                            <a:noFill/>
                          </a:ln>
                          <a:solidFill>
                            <a:srgbClr val="FFFFFF"/>
                          </a:solidFill>
                          <a:effectLst/>
                          <a:latin typeface="Calibri" pitchFamily="34" charset="0"/>
                          <a:ea typeface="宋体" pitchFamily="2" charset="-122"/>
                        </a:rPr>
                        <a:t>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0" u="none" strike="noStrike" cap="none" normalizeH="0" baseline="0" smtClean="0">
                          <a:ln>
                            <a:noFill/>
                          </a:ln>
                          <a:solidFill>
                            <a:srgbClr val="FFFFFF"/>
                          </a:solidFill>
                          <a:effectLst/>
                          <a:latin typeface="Calibri" pitchFamily="34" charset="0"/>
                          <a:ea typeface="宋体" pitchFamily="2" charset="-122"/>
                        </a:rPr>
                        <a:t>2</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0" u="none" strike="noStrike" cap="none" normalizeH="0" baseline="0" smtClean="0">
                          <a:ln>
                            <a:noFill/>
                          </a:ln>
                          <a:solidFill>
                            <a:srgbClr val="FFFFFF"/>
                          </a:solidFill>
                          <a:effectLst/>
                          <a:latin typeface="Calibri" pitchFamily="34" charset="0"/>
                          <a:ea typeface="宋体" pitchFamily="2" charset="-122"/>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0" u="none" strike="noStrike" cap="none" normalizeH="0" baseline="0" dirty="0" smtClean="0">
                          <a:ln>
                            <a:noFill/>
                          </a:ln>
                          <a:solidFill>
                            <a:srgbClr val="FFFFFF"/>
                          </a:solidFill>
                          <a:effectLst/>
                          <a:latin typeface="Calibri" pitchFamily="34" charset="0"/>
                          <a:ea typeface="宋体" pitchFamily="2" charset="-122"/>
                        </a:rPr>
                        <a:t>4+2=6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579438">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0" i="0" u="none" strike="noStrike" cap="none" normalizeH="0" baseline="0" smtClean="0">
                          <a:ln>
                            <a:noFill/>
                          </a:ln>
                          <a:effectLst/>
                          <a:latin typeface="Calibri" pitchFamily="34" charset="0"/>
                          <a:ea typeface="宋体" pitchFamily="2" charset="-122"/>
                        </a:rPr>
                        <a:t>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0" i="0" u="none" strike="noStrike" cap="none" normalizeH="0" baseline="0" smtClean="0">
                          <a:ln>
                            <a:noFill/>
                          </a:ln>
                          <a:effectLst/>
                          <a:latin typeface="Calibri" pitchFamily="34" charset="0"/>
                          <a:ea typeface="宋体" pitchFamily="2" charset="-122"/>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0" i="0" u="none" strike="noStrike" cap="none" normalizeH="0" baseline="0" smtClean="0">
                          <a:ln>
                            <a:noFill/>
                          </a:ln>
                          <a:effectLst/>
                          <a:latin typeface="Calibri" pitchFamily="34" charset="0"/>
                          <a:ea typeface="宋体" pitchFamily="2" charset="-122"/>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0" i="0" u="none" strike="noStrike" cap="none" normalizeH="0" baseline="0" smtClean="0">
                          <a:ln>
                            <a:noFill/>
                          </a:ln>
                          <a:effectLst/>
                          <a:latin typeface="Calibri" pitchFamily="34" charset="0"/>
                          <a:ea typeface="宋体" pitchFamily="2" charset="-122"/>
                        </a:rPr>
                        <a:t>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eaLnBrk="0" hangingPunct="0">
                        <a:spcBef>
                          <a:spcPct val="20000"/>
                        </a:spcBef>
                        <a:defRPr sz="2400">
                          <a:solidFill>
                            <a:schemeClr val="tx1"/>
                          </a:solidFill>
                          <a:latin typeface="Times New Roman" pitchFamily="18" charset="0"/>
                          <a:ea typeface="宋体" pitchFamily="2" charset="-122"/>
                        </a:defRPr>
                      </a:lvl2pPr>
                      <a:lvl3pPr eaLnBrk="0" hangingPunct="0">
                        <a:spcBef>
                          <a:spcPct val="20000"/>
                        </a:spcBef>
                        <a:defRPr sz="2000">
                          <a:solidFill>
                            <a:schemeClr val="tx1"/>
                          </a:solidFill>
                          <a:latin typeface="Times New Roman" pitchFamily="18" charset="0"/>
                          <a:ea typeface="宋体" pitchFamily="2" charset="-122"/>
                        </a:defRPr>
                      </a:lvl3pPr>
                      <a:lvl4pPr eaLnBrk="0" hangingPunct="0">
                        <a:spcBef>
                          <a:spcPct val="20000"/>
                        </a:spcBef>
                        <a:defRPr>
                          <a:solidFill>
                            <a:schemeClr val="tx1"/>
                          </a:solidFill>
                          <a:latin typeface="Times New Roman" pitchFamily="18" charset="0"/>
                          <a:ea typeface="宋体" pitchFamily="2" charset="-122"/>
                        </a:defRPr>
                      </a:lvl4pPr>
                      <a:lvl5pPr eaLnBrk="0" hangingPunct="0">
                        <a:spcBef>
                          <a:spcPct val="20000"/>
                        </a:spcBef>
                        <a:defRPr>
                          <a:solidFill>
                            <a:schemeClr val="tx1"/>
                          </a:solidFill>
                          <a:latin typeface="Times New Roman" pitchFamily="18" charset="0"/>
                          <a:ea typeface="宋体" pitchFamily="2" charset="-122"/>
                        </a:defRPr>
                      </a:lvl5pPr>
                      <a:lvl6pPr eaLnBrk="0" fontAlgn="base" hangingPunct="0">
                        <a:spcBef>
                          <a:spcPct val="20000"/>
                        </a:spcBef>
                        <a:spcAft>
                          <a:spcPct val="0"/>
                        </a:spcAft>
                        <a:defRPr>
                          <a:solidFill>
                            <a:schemeClr val="tx1"/>
                          </a:solidFill>
                          <a:latin typeface="Times New Roman" pitchFamily="18" charset="0"/>
                          <a:ea typeface="宋体" pitchFamily="2" charset="-122"/>
                        </a:defRPr>
                      </a:lvl6pPr>
                      <a:lvl7pPr eaLnBrk="0" fontAlgn="base" hangingPunct="0">
                        <a:spcBef>
                          <a:spcPct val="20000"/>
                        </a:spcBef>
                        <a:spcAft>
                          <a:spcPct val="0"/>
                        </a:spcAft>
                        <a:defRPr>
                          <a:solidFill>
                            <a:schemeClr val="tx1"/>
                          </a:solidFill>
                          <a:latin typeface="Times New Roman" pitchFamily="18" charset="0"/>
                          <a:ea typeface="宋体" pitchFamily="2" charset="-122"/>
                        </a:defRPr>
                      </a:lvl7pPr>
                      <a:lvl8pPr eaLnBrk="0" fontAlgn="base" hangingPunct="0">
                        <a:spcBef>
                          <a:spcPct val="20000"/>
                        </a:spcBef>
                        <a:spcAft>
                          <a:spcPct val="0"/>
                        </a:spcAft>
                        <a:defRPr>
                          <a:solidFill>
                            <a:schemeClr val="tx1"/>
                          </a:solidFill>
                          <a:latin typeface="Times New Roman" pitchFamily="18" charset="0"/>
                          <a:ea typeface="宋体" pitchFamily="2" charset="-122"/>
                        </a:defRPr>
                      </a:lvl8pPr>
                      <a:lvl9pPr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0" i="0" u="none" strike="noStrike" cap="none" normalizeH="0" baseline="0" dirty="0" smtClean="0">
                          <a:ln>
                            <a:noFill/>
                          </a:ln>
                          <a:solidFill>
                            <a:srgbClr val="FF0066"/>
                          </a:solidFill>
                          <a:effectLst/>
                          <a:latin typeface="Calibri" pitchFamily="34" charset="0"/>
                          <a:ea typeface="宋体" pitchFamily="2" charset="-122"/>
                        </a:rPr>
                        <a:t>6D=110B</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46708718"/>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a:xfrm>
            <a:off x="1692275" y="44450"/>
            <a:ext cx="5903913"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进制转换</a:t>
            </a:r>
          </a:p>
        </p:txBody>
      </p:sp>
      <p:sp>
        <p:nvSpPr>
          <p:cNvPr id="1186819" name="Rectangle 3"/>
          <p:cNvSpPr>
            <a:spLocks noGrp="1" noChangeArrowheads="1"/>
          </p:cNvSpPr>
          <p:nvPr>
            <p:ph type="body" sz="half" idx="1"/>
          </p:nvPr>
        </p:nvSpPr>
        <p:spPr>
          <a:xfrm>
            <a:off x="395288" y="1341438"/>
            <a:ext cx="8459787" cy="3600450"/>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10000"/>
              </a:lnSpc>
              <a:buFont typeface="Marlett" pitchFamily="2" charset="2"/>
              <a:buChar char="n"/>
            </a:pPr>
            <a:r>
              <a:rPr lang="zh-CN" altLang="en-US" sz="2400" b="1" dirty="0">
                <a:latin typeface="黑体" pitchFamily="2" charset="-122"/>
              </a:rPr>
              <a:t>数制间的相互转换</a:t>
            </a:r>
          </a:p>
          <a:p>
            <a:pPr lvl="1">
              <a:lnSpc>
                <a:spcPct val="110000"/>
              </a:lnSpc>
              <a:buSzPct val="50000"/>
              <a:buFont typeface="Marlett" pitchFamily="2" charset="2"/>
              <a:buChar char="n"/>
            </a:pPr>
            <a:r>
              <a:rPr lang="zh-CN" altLang="en-US" sz="2400" b="1" dirty="0">
                <a:latin typeface="黑体" pitchFamily="2" charset="-122"/>
                <a:ea typeface="黑体" pitchFamily="2" charset="-122"/>
              </a:rPr>
              <a:t>八进制与二进制之间的转换</a:t>
            </a:r>
          </a:p>
          <a:p>
            <a:pPr lvl="2">
              <a:lnSpc>
                <a:spcPct val="110000"/>
              </a:lnSpc>
            </a:pPr>
            <a:r>
              <a:rPr lang="zh-CN" altLang="en-US" sz="1900" b="1" dirty="0">
                <a:latin typeface="楷体_GB2312" pitchFamily="49" charset="-122"/>
              </a:rPr>
              <a:t>二→八：自小数点开始向左或右三位一组划分，最后一组不足三位的补</a:t>
            </a:r>
            <a:r>
              <a:rPr lang="en-US" altLang="zh-CN" sz="1900" b="1" dirty="0">
                <a:latin typeface="楷体_GB2312" pitchFamily="49" charset="-122"/>
              </a:rPr>
              <a:t>0</a:t>
            </a:r>
            <a:r>
              <a:rPr lang="zh-CN" altLang="en-US" sz="1900" b="1" dirty="0">
                <a:latin typeface="楷体_GB2312" pitchFamily="49" charset="-122"/>
              </a:rPr>
              <a:t>，然后分别将各三位二进制的八进制数码写出</a:t>
            </a:r>
          </a:p>
          <a:p>
            <a:pPr lvl="2">
              <a:lnSpc>
                <a:spcPct val="110000"/>
              </a:lnSpc>
            </a:pPr>
            <a:r>
              <a:rPr lang="zh-CN" altLang="en-US" sz="1900" b="1" dirty="0">
                <a:latin typeface="楷体_GB2312" pitchFamily="49" charset="-122"/>
              </a:rPr>
              <a:t>八→二</a:t>
            </a:r>
            <a:r>
              <a:rPr lang="zh-CN" altLang="en-US" sz="2100" b="1" dirty="0">
                <a:latin typeface="宋体" charset="-122"/>
              </a:rPr>
              <a:t> ：</a:t>
            </a:r>
            <a:r>
              <a:rPr lang="zh-CN" altLang="en-US" sz="1900" b="1" dirty="0">
                <a:latin typeface="楷体_GB2312" pitchFamily="49" charset="-122"/>
              </a:rPr>
              <a:t>将每位八进制数码写成三位二进制的</a:t>
            </a:r>
            <a:r>
              <a:rPr lang="zh-CN" altLang="en-US" sz="1900" b="1" dirty="0" smtClean="0">
                <a:latin typeface="楷体_GB2312" pitchFamily="49" charset="-122"/>
              </a:rPr>
              <a:t>数码</a:t>
            </a:r>
            <a:endParaRPr lang="en-US" altLang="zh-CN" sz="2400" b="1" dirty="0" smtClean="0">
              <a:latin typeface="黑体" pitchFamily="2" charset="-122"/>
              <a:ea typeface="黑体" pitchFamily="2" charset="-122"/>
            </a:endParaRPr>
          </a:p>
          <a:p>
            <a:pPr lvl="1">
              <a:lnSpc>
                <a:spcPct val="110000"/>
              </a:lnSpc>
              <a:buSzPct val="50000"/>
              <a:buFont typeface="Marlett" pitchFamily="2" charset="2"/>
              <a:buChar char="n"/>
            </a:pPr>
            <a:r>
              <a:rPr lang="zh-CN" altLang="en-US" sz="2400" b="1" dirty="0" smtClean="0">
                <a:latin typeface="黑体" pitchFamily="2" charset="-122"/>
                <a:ea typeface="黑体" pitchFamily="2" charset="-122"/>
              </a:rPr>
              <a:t>十六进制</a:t>
            </a:r>
            <a:r>
              <a:rPr lang="zh-CN" altLang="en-US" sz="2400" b="1" dirty="0">
                <a:latin typeface="黑体" pitchFamily="2" charset="-122"/>
                <a:ea typeface="黑体" pitchFamily="2" charset="-122"/>
              </a:rPr>
              <a:t>与二进制之间的转换</a:t>
            </a:r>
          </a:p>
          <a:p>
            <a:pPr lvl="2">
              <a:lnSpc>
                <a:spcPct val="110000"/>
              </a:lnSpc>
            </a:pPr>
            <a:r>
              <a:rPr lang="zh-CN" altLang="en-US" sz="2100" b="1" dirty="0">
                <a:latin typeface="楷体_GB2312" pitchFamily="49" charset="-122"/>
              </a:rPr>
              <a:t>二→十六：自小数点开始向左或右四位一组划分，最后一组不足四位的补</a:t>
            </a:r>
            <a:r>
              <a:rPr lang="en-US" altLang="zh-CN" sz="2100" b="1" dirty="0">
                <a:latin typeface="楷体_GB2312" pitchFamily="49" charset="-122"/>
              </a:rPr>
              <a:t>0</a:t>
            </a:r>
            <a:r>
              <a:rPr lang="zh-CN" altLang="en-US" sz="2100" b="1" dirty="0">
                <a:latin typeface="楷体_GB2312" pitchFamily="49" charset="-122"/>
              </a:rPr>
              <a:t>，然后分别将各四位二进制的十六进制数码写出</a:t>
            </a:r>
          </a:p>
          <a:p>
            <a:pPr lvl="2">
              <a:lnSpc>
                <a:spcPct val="110000"/>
              </a:lnSpc>
            </a:pPr>
            <a:r>
              <a:rPr lang="zh-CN" altLang="en-US" sz="2100" b="1" dirty="0">
                <a:latin typeface="楷体_GB2312" pitchFamily="49" charset="-122"/>
              </a:rPr>
              <a:t>十六→二：将每位十六进制数码写成四位二进制的数码</a:t>
            </a:r>
            <a:endParaRPr lang="zh-CN" altLang="en-US" sz="2500" b="1" dirty="0">
              <a:latin typeface="宋体" charset="-122"/>
            </a:endParaRPr>
          </a:p>
          <a:p>
            <a:pPr lvl="1">
              <a:lnSpc>
                <a:spcPct val="110000"/>
              </a:lnSpc>
              <a:buSzPct val="50000"/>
              <a:buFont typeface="Marlett" pitchFamily="2" charset="2"/>
              <a:buChar char="n"/>
            </a:pPr>
            <a:r>
              <a:rPr lang="zh-CN" altLang="en-US" sz="2400" b="1" dirty="0" smtClean="0">
                <a:latin typeface="黑体" pitchFamily="2" charset="-122"/>
                <a:ea typeface="黑体" pitchFamily="2" charset="-122"/>
              </a:rPr>
              <a:t>十</a:t>
            </a:r>
            <a:r>
              <a:rPr lang="zh-CN" altLang="en-US" sz="2400" b="1" dirty="0">
                <a:latin typeface="黑体" pitchFamily="2" charset="-122"/>
                <a:ea typeface="黑体" pitchFamily="2" charset="-122"/>
              </a:rPr>
              <a:t>进</a:t>
            </a:r>
            <a:r>
              <a:rPr lang="zh-CN" altLang="en-US" sz="2400" b="1" dirty="0" smtClean="0">
                <a:latin typeface="黑体" pitchFamily="2" charset="-122"/>
                <a:ea typeface="黑体" pitchFamily="2" charset="-122"/>
              </a:rPr>
              <a:t>制</a:t>
            </a:r>
            <a:r>
              <a:rPr lang="zh-CN" altLang="en-US" sz="2400" b="1" dirty="0">
                <a:latin typeface="黑体" pitchFamily="2" charset="-122"/>
                <a:ea typeface="黑体" pitchFamily="2" charset="-122"/>
              </a:rPr>
              <a:t>与八、十六进制之间的转换</a:t>
            </a:r>
          </a:p>
          <a:p>
            <a:pPr lvl="2">
              <a:lnSpc>
                <a:spcPct val="110000"/>
              </a:lnSpc>
            </a:pPr>
            <a:r>
              <a:rPr lang="zh-CN" altLang="en-US" sz="2100" b="1" dirty="0">
                <a:latin typeface="楷体_GB2312" pitchFamily="49" charset="-122"/>
              </a:rPr>
              <a:t>以二进制为中介，再转换</a:t>
            </a:r>
          </a:p>
        </p:txBody>
      </p:sp>
    </p:spTree>
    <p:extLst>
      <p:ext uri="{BB962C8B-B14F-4D97-AF65-F5344CB8AC3E}">
        <p14:creationId xmlns:p14="http://schemas.microsoft.com/office/powerpoint/2010/main" val="39693126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animEffect transition="in" filter="strips(upRight)">
                                      <p:cBhvr>
                                        <p:cTn id="7" dur="500"/>
                                        <p:tgtEl>
                                          <p:spTgt spid="1186819">
                                            <p:txEl>
                                              <p:pRg st="0" end="0"/>
                                            </p:txEl>
                                          </p:spTgt>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186819">
                                            <p:txEl>
                                              <p:pRg st="1" end="1"/>
                                            </p:txEl>
                                          </p:spTgt>
                                        </p:tgtEl>
                                        <p:attrNameLst>
                                          <p:attrName>style.visibility</p:attrName>
                                        </p:attrNameLst>
                                      </p:cBhvr>
                                      <p:to>
                                        <p:strVal val="visible"/>
                                      </p:to>
                                    </p:set>
                                    <p:animEffect transition="in" filter="strips(upRight)">
                                      <p:cBhvr>
                                        <p:cTn id="10" dur="500"/>
                                        <p:tgtEl>
                                          <p:spTgt spid="1186819">
                                            <p:txEl>
                                              <p:pRg st="1" end="1"/>
                                            </p:txEl>
                                          </p:spTgt>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186819">
                                            <p:txEl>
                                              <p:pRg st="2" end="2"/>
                                            </p:txEl>
                                          </p:spTgt>
                                        </p:tgtEl>
                                        <p:attrNameLst>
                                          <p:attrName>style.visibility</p:attrName>
                                        </p:attrNameLst>
                                      </p:cBhvr>
                                      <p:to>
                                        <p:strVal val="visible"/>
                                      </p:to>
                                    </p:set>
                                    <p:animEffect transition="in" filter="strips(upRight)">
                                      <p:cBhvr>
                                        <p:cTn id="13" dur="500"/>
                                        <p:tgtEl>
                                          <p:spTgt spid="1186819">
                                            <p:txEl>
                                              <p:pRg st="2" end="2"/>
                                            </p:txEl>
                                          </p:spTgt>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1186819">
                                            <p:txEl>
                                              <p:pRg st="3" end="3"/>
                                            </p:txEl>
                                          </p:spTgt>
                                        </p:tgtEl>
                                        <p:attrNameLst>
                                          <p:attrName>style.visibility</p:attrName>
                                        </p:attrNameLst>
                                      </p:cBhvr>
                                      <p:to>
                                        <p:strVal val="visible"/>
                                      </p:to>
                                    </p:set>
                                    <p:animEffect transition="in" filter="strips(upRight)">
                                      <p:cBhvr>
                                        <p:cTn id="16" dur="500"/>
                                        <p:tgtEl>
                                          <p:spTgt spid="1186819">
                                            <p:txEl>
                                              <p:pRg st="3" end="3"/>
                                            </p:txEl>
                                          </p:spTgt>
                                        </p:tgtEl>
                                      </p:cBhvr>
                                    </p:animEffect>
                                  </p:childTnLst>
                                </p:cTn>
                              </p:par>
                            </p:childTnLst>
                          </p:cTn>
                        </p:par>
                        <p:par>
                          <p:cTn id="17" fill="hold">
                            <p:stCondLst>
                              <p:cond delay="500"/>
                            </p:stCondLst>
                            <p:childTnLst>
                              <p:par>
                                <p:cTn id="18" presetID="18" presetClass="entr" presetSubtype="3" fill="hold" grpId="0" nodeType="afterEffect">
                                  <p:stCondLst>
                                    <p:cond delay="0"/>
                                  </p:stCondLst>
                                  <p:childTnLst>
                                    <p:set>
                                      <p:cBhvr>
                                        <p:cTn id="19" dur="1" fill="hold">
                                          <p:stCondLst>
                                            <p:cond delay="0"/>
                                          </p:stCondLst>
                                        </p:cTn>
                                        <p:tgtEl>
                                          <p:spTgt spid="1186819">
                                            <p:txEl>
                                              <p:pRg st="4" end="4"/>
                                            </p:txEl>
                                          </p:spTgt>
                                        </p:tgtEl>
                                        <p:attrNameLst>
                                          <p:attrName>style.visibility</p:attrName>
                                        </p:attrNameLst>
                                      </p:cBhvr>
                                      <p:to>
                                        <p:strVal val="visible"/>
                                      </p:to>
                                    </p:set>
                                    <p:animEffect transition="in" filter="strips(upRight)">
                                      <p:cBhvr>
                                        <p:cTn id="20" dur="500"/>
                                        <p:tgtEl>
                                          <p:spTgt spid="1186819">
                                            <p:txEl>
                                              <p:pRg st="4" end="4"/>
                                            </p:txEl>
                                          </p:spTgt>
                                        </p:tgtEl>
                                      </p:cBhvr>
                                    </p:animEffect>
                                  </p:childTnLst>
                                </p:cTn>
                              </p:par>
                            </p:childTnLst>
                          </p:cTn>
                        </p:par>
                        <p:par>
                          <p:cTn id="21" fill="hold" nodeType="afterGroup">
                            <p:stCondLst>
                              <p:cond delay="1000"/>
                            </p:stCondLst>
                            <p:childTnLst>
                              <p:par>
                                <p:cTn id="22" presetID="18" presetClass="entr" presetSubtype="3" fill="hold" grpId="0" nodeType="afterEffect">
                                  <p:stCondLst>
                                    <p:cond delay="0"/>
                                  </p:stCondLst>
                                  <p:childTnLst>
                                    <p:set>
                                      <p:cBhvr>
                                        <p:cTn id="23" dur="1" fill="hold">
                                          <p:stCondLst>
                                            <p:cond delay="0"/>
                                          </p:stCondLst>
                                        </p:cTn>
                                        <p:tgtEl>
                                          <p:spTgt spid="1186819">
                                            <p:txEl>
                                              <p:pRg st="5" end="5"/>
                                            </p:txEl>
                                          </p:spTgt>
                                        </p:tgtEl>
                                        <p:attrNameLst>
                                          <p:attrName>style.visibility</p:attrName>
                                        </p:attrNameLst>
                                      </p:cBhvr>
                                      <p:to>
                                        <p:strVal val="visible"/>
                                      </p:to>
                                    </p:set>
                                    <p:animEffect transition="in" filter="strips(upRight)">
                                      <p:cBhvr>
                                        <p:cTn id="24" dur="500"/>
                                        <p:tgtEl>
                                          <p:spTgt spid="1186819">
                                            <p:txEl>
                                              <p:pRg st="5" end="5"/>
                                            </p:txEl>
                                          </p:spTgt>
                                        </p:tgtEl>
                                      </p:cBhvr>
                                    </p:animEffect>
                                  </p:childTnLst>
                                </p:cTn>
                              </p:par>
                            </p:childTnLst>
                          </p:cTn>
                        </p:par>
                        <p:par>
                          <p:cTn id="25" fill="hold" nodeType="afterGroup">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1186819">
                                            <p:txEl>
                                              <p:pRg st="6" end="6"/>
                                            </p:txEl>
                                          </p:spTgt>
                                        </p:tgtEl>
                                        <p:attrNameLst>
                                          <p:attrName>style.visibility</p:attrName>
                                        </p:attrNameLst>
                                      </p:cBhvr>
                                      <p:to>
                                        <p:strVal val="visible"/>
                                      </p:to>
                                    </p:set>
                                    <p:animEffect transition="in" filter="strips(upRight)">
                                      <p:cBhvr>
                                        <p:cTn id="28" dur="500"/>
                                        <p:tgtEl>
                                          <p:spTgt spid="1186819">
                                            <p:txEl>
                                              <p:pRg st="6" end="6"/>
                                            </p:txEl>
                                          </p:spTgt>
                                        </p:tgtEl>
                                      </p:cBhvr>
                                    </p:animEffect>
                                  </p:childTnLst>
                                </p:cTn>
                              </p:par>
                            </p:childTnLst>
                          </p:cTn>
                        </p:par>
                        <p:par>
                          <p:cTn id="29" fill="hold" nodeType="afterGroup">
                            <p:stCondLst>
                              <p:cond delay="2000"/>
                            </p:stCondLst>
                            <p:childTnLst>
                              <p:par>
                                <p:cTn id="30" presetID="18" presetClass="entr" presetSubtype="3" fill="hold" grpId="0" nodeType="afterEffect">
                                  <p:stCondLst>
                                    <p:cond delay="0"/>
                                  </p:stCondLst>
                                  <p:childTnLst>
                                    <p:set>
                                      <p:cBhvr>
                                        <p:cTn id="31" dur="1" fill="hold">
                                          <p:stCondLst>
                                            <p:cond delay="0"/>
                                          </p:stCondLst>
                                        </p:cTn>
                                        <p:tgtEl>
                                          <p:spTgt spid="1186819">
                                            <p:txEl>
                                              <p:pRg st="7" end="7"/>
                                            </p:txEl>
                                          </p:spTgt>
                                        </p:tgtEl>
                                        <p:attrNameLst>
                                          <p:attrName>style.visibility</p:attrName>
                                        </p:attrNameLst>
                                      </p:cBhvr>
                                      <p:to>
                                        <p:strVal val="visible"/>
                                      </p:to>
                                    </p:set>
                                    <p:animEffect transition="in" filter="strips(upRight)">
                                      <p:cBhvr>
                                        <p:cTn id="32" dur="500"/>
                                        <p:tgtEl>
                                          <p:spTgt spid="1186819">
                                            <p:txEl>
                                              <p:pRg st="7" end="7"/>
                                            </p:txEl>
                                          </p:spTgt>
                                        </p:tgtEl>
                                      </p:cBhvr>
                                    </p:animEffect>
                                  </p:childTnLst>
                                </p:cTn>
                              </p:par>
                            </p:childTnLst>
                          </p:cTn>
                        </p:par>
                        <p:par>
                          <p:cTn id="33" fill="hold" nodeType="afterGroup">
                            <p:stCondLst>
                              <p:cond delay="2500"/>
                            </p:stCondLst>
                            <p:childTnLst>
                              <p:par>
                                <p:cTn id="34" presetID="18" presetClass="entr" presetSubtype="3" fill="hold" grpId="0" nodeType="afterEffect">
                                  <p:stCondLst>
                                    <p:cond delay="0"/>
                                  </p:stCondLst>
                                  <p:childTnLst>
                                    <p:set>
                                      <p:cBhvr>
                                        <p:cTn id="35" dur="1" fill="hold">
                                          <p:stCondLst>
                                            <p:cond delay="0"/>
                                          </p:stCondLst>
                                        </p:cTn>
                                        <p:tgtEl>
                                          <p:spTgt spid="1186819">
                                            <p:txEl>
                                              <p:pRg st="8" end="8"/>
                                            </p:txEl>
                                          </p:spTgt>
                                        </p:tgtEl>
                                        <p:attrNameLst>
                                          <p:attrName>style.visibility</p:attrName>
                                        </p:attrNameLst>
                                      </p:cBhvr>
                                      <p:to>
                                        <p:strVal val="visible"/>
                                      </p:to>
                                    </p:set>
                                    <p:animEffect transition="in" filter="strips(upRight)">
                                      <p:cBhvr>
                                        <p:cTn id="36" dur="500"/>
                                        <p:tgtEl>
                                          <p:spTgt spid="1186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55E83300-0AC6-4873-8EA4-49E90513E4DA}" type="slidenum">
              <a:rPr lang="en-US" altLang="zh-CN"/>
              <a:pPr/>
              <a:t>2</a:t>
            </a:fld>
            <a:endParaRPr lang="en-US" altLang="zh-CN"/>
          </a:p>
        </p:txBody>
      </p:sp>
      <p:sp>
        <p:nvSpPr>
          <p:cNvPr id="1140738" name="Rectangle 2"/>
          <p:cNvSpPr>
            <a:spLocks noGrp="1" noChangeArrowheads="1"/>
          </p:cNvSpPr>
          <p:nvPr>
            <p:ph type="subTitle" idx="1"/>
          </p:nvPr>
        </p:nvSpPr>
        <p:spPr>
          <a:xfrm>
            <a:off x="468313" y="2924175"/>
            <a:ext cx="7416800" cy="2809875"/>
          </a:xfrm>
        </p:spPr>
        <p:txBody>
          <a:bodyPr/>
          <a:lstStyle/>
          <a:p>
            <a:pPr algn="l">
              <a:lnSpc>
                <a:spcPct val="110000"/>
              </a:lnSpc>
              <a:buFont typeface="Marlett" pitchFamily="2" charset="2"/>
              <a:buChar char="n"/>
            </a:pPr>
            <a:r>
              <a:rPr lang="zh-CN" altLang="en-US" sz="2800" b="1" dirty="0" smtClean="0">
                <a:latin typeface="宋体" charset="-122"/>
              </a:rPr>
              <a:t>导引关键字</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hlinkClick r:id="rId2" action="ppaction://hlinksldjump"/>
              </a:rPr>
              <a:t>计数制及其运算</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hlinkClick r:id="rId3" action="ppaction://hlinksldjump"/>
              </a:rPr>
              <a:t>数值在计算机中的表示</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hlinkClick r:id="rId4" action="ppaction://hlinksldjump"/>
              </a:rPr>
              <a:t>文本信息在计算机内的表示与存储</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hlinkClick r:id="rId5" action="ppaction://hlinksldjump"/>
              </a:rPr>
              <a:t>多媒体技术</a:t>
            </a:r>
            <a:endParaRPr lang="zh-CN" altLang="en-US" sz="2800" b="1" dirty="0">
              <a:latin typeface="宋体" charset="-122"/>
            </a:endParaRPr>
          </a:p>
        </p:txBody>
      </p:sp>
      <p:sp>
        <p:nvSpPr>
          <p:cNvPr id="1140739" name="Text Box 3" descr="OOOPIC_vipvip_20080918214459585784a2fb4d9263105"/>
          <p:cNvSpPr txBox="1">
            <a:spLocks noChangeArrowheads="1"/>
          </p:cNvSpPr>
          <p:nvPr/>
        </p:nvSpPr>
        <p:spPr bwMode="auto">
          <a:xfrm>
            <a:off x="3131841" y="620713"/>
            <a:ext cx="5040560" cy="173831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6"/>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25000"/>
              </a:spcBef>
            </a:pPr>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2</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pPr>
              <a:spcBef>
                <a:spcPct val="25000"/>
              </a:spcBef>
            </a:pPr>
            <a:r>
              <a:rPr lang="zh-CN" altLang="en-US" sz="4800" dirty="0" smtClean="0">
                <a:solidFill>
                  <a:schemeClr val="tx2"/>
                </a:solidFill>
                <a:latin typeface="华文琥珀" pitchFamily="2" charset="-122"/>
                <a:ea typeface="华文琥珀" pitchFamily="2" charset="-122"/>
              </a:rPr>
              <a:t>信息表示 </a:t>
            </a:r>
            <a:endParaRPr lang="zh-CN" altLang="en-US" dirty="0"/>
          </a:p>
        </p:txBody>
      </p:sp>
    </p:spTree>
    <p:extLst>
      <p:ext uri="{BB962C8B-B14F-4D97-AF65-F5344CB8AC3E}">
        <p14:creationId xmlns:p14="http://schemas.microsoft.com/office/powerpoint/2010/main" val="115037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iterate type="lt">
                                    <p:tmPct val="0"/>
                                  </p:iterate>
                                  <p:childTnLst>
                                    <p:set>
                                      <p:cBhvr>
                                        <p:cTn id="6" dur="1" fill="hold">
                                          <p:stCondLst>
                                            <p:cond delay="0"/>
                                          </p:stCondLst>
                                        </p:cTn>
                                        <p:tgtEl>
                                          <p:spTgt spid="1140738">
                                            <p:txEl>
                                              <p:pRg st="0" end="0"/>
                                            </p:txEl>
                                          </p:spTgt>
                                        </p:tgtEl>
                                        <p:attrNameLst>
                                          <p:attrName>style.visibility</p:attrName>
                                        </p:attrNameLst>
                                      </p:cBhvr>
                                      <p:to>
                                        <p:strVal val="visible"/>
                                      </p:to>
                                    </p:set>
                                    <p:anim calcmode="lin" valueType="num">
                                      <p:cBhvr additive="base">
                                        <p:cTn id="7" dur="500" fill="hold"/>
                                        <p:tgtEl>
                                          <p:spTgt spid="11407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073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0738">
                                            <p:txEl>
                                              <p:pRg st="0" end="0"/>
                                            </p:txEl>
                                          </p:spTgt>
                                        </p:tgtEl>
                                        <p:attrNameLst>
                                          <p:attrName>ppt_c</p:attrName>
                                        </p:attrNameLst>
                                      </p:cBhvr>
                                      <p:to>
                                        <a:schemeClr val="accent2"/>
                                      </p:to>
                                    </p:animClr>
                                  </p:sub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140738">
                                            <p:txEl>
                                              <p:pRg st="1" end="1"/>
                                            </p:txEl>
                                          </p:spTgt>
                                        </p:tgtEl>
                                        <p:attrNameLst>
                                          <p:attrName>style.visibility</p:attrName>
                                        </p:attrNameLst>
                                      </p:cBhvr>
                                      <p:to>
                                        <p:strVal val="visible"/>
                                      </p:to>
                                    </p:set>
                                    <p:anim calcmode="lin" valueType="num">
                                      <p:cBhvr additive="base">
                                        <p:cTn id="12" dur="500" fill="hold"/>
                                        <p:tgtEl>
                                          <p:spTgt spid="114073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40738">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140738">
                                            <p:txEl>
                                              <p:pRg st="2" end="2"/>
                                            </p:txEl>
                                          </p:spTgt>
                                        </p:tgtEl>
                                        <p:attrNameLst>
                                          <p:attrName>style.visibility</p:attrName>
                                        </p:attrNameLst>
                                      </p:cBhvr>
                                      <p:to>
                                        <p:strVal val="visible"/>
                                      </p:to>
                                    </p:set>
                                    <p:anim calcmode="lin" valueType="num">
                                      <p:cBhvr additive="base">
                                        <p:cTn id="17" dur="500" fill="hold"/>
                                        <p:tgtEl>
                                          <p:spTgt spid="114073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40738">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140738">
                                            <p:txEl>
                                              <p:pRg st="3" end="3"/>
                                            </p:txEl>
                                          </p:spTgt>
                                        </p:tgtEl>
                                        <p:attrNameLst>
                                          <p:attrName>style.visibility</p:attrName>
                                        </p:attrNameLst>
                                      </p:cBhvr>
                                      <p:to>
                                        <p:strVal val="visible"/>
                                      </p:to>
                                    </p:set>
                                    <p:anim calcmode="lin" valueType="num">
                                      <p:cBhvr additive="base">
                                        <p:cTn id="22" dur="500" fill="hold"/>
                                        <p:tgtEl>
                                          <p:spTgt spid="114073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40738">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140738">
                                            <p:txEl>
                                              <p:pRg st="4" end="4"/>
                                            </p:txEl>
                                          </p:spTgt>
                                        </p:tgtEl>
                                        <p:attrNameLst>
                                          <p:attrName>style.visibility</p:attrName>
                                        </p:attrNameLst>
                                      </p:cBhvr>
                                      <p:to>
                                        <p:strVal val="visible"/>
                                      </p:to>
                                    </p:set>
                                    <p:anim calcmode="lin" valueType="num">
                                      <p:cBhvr additive="base">
                                        <p:cTn id="27" dur="500" fill="hold"/>
                                        <p:tgtEl>
                                          <p:spTgt spid="114073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40738">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31" dur="250" accel="50000" decel="50000" autoRev="1" fill="hold">
                                          <p:stCondLst>
                                            <p:cond delay="0"/>
                                          </p:stCondLst>
                                        </p:cTn>
                                        <p:tgtEl>
                                          <p:spTgt spid="1140738">
                                            <p:txEl>
                                              <p:pRg st="0" end="0"/>
                                            </p:txEl>
                                          </p:spTgt>
                                        </p:tgtEl>
                                        <p:attrNameLst>
                                          <p:attrName>ppt_x</p:attrName>
                                          <p:attrName>ppt_y</p:attrName>
                                        </p:attrNameLst>
                                      </p:cBhvr>
                                    </p:animMotion>
                                    <p:animRot by="1500000">
                                      <p:cBhvr>
                                        <p:cTn id="32" dur="125" fill="hold">
                                          <p:stCondLst>
                                            <p:cond delay="0"/>
                                          </p:stCondLst>
                                        </p:cTn>
                                        <p:tgtEl>
                                          <p:spTgt spid="1140738">
                                            <p:txEl>
                                              <p:pRg st="0" end="0"/>
                                            </p:txEl>
                                          </p:spTgt>
                                        </p:tgtEl>
                                        <p:attrNameLst>
                                          <p:attrName>r</p:attrName>
                                        </p:attrNameLst>
                                      </p:cBhvr>
                                    </p:animRot>
                                    <p:animRot by="-1500000">
                                      <p:cBhvr>
                                        <p:cTn id="33" dur="125" fill="hold">
                                          <p:stCondLst>
                                            <p:cond delay="125"/>
                                          </p:stCondLst>
                                        </p:cTn>
                                        <p:tgtEl>
                                          <p:spTgt spid="1140738">
                                            <p:txEl>
                                              <p:pRg st="0" end="0"/>
                                            </p:txEl>
                                          </p:spTgt>
                                        </p:tgtEl>
                                        <p:attrNameLst>
                                          <p:attrName>r</p:attrName>
                                        </p:attrNameLst>
                                      </p:cBhvr>
                                    </p:animRot>
                                    <p:animRot by="-1500000">
                                      <p:cBhvr>
                                        <p:cTn id="34" dur="125" fill="hold">
                                          <p:stCondLst>
                                            <p:cond delay="250"/>
                                          </p:stCondLst>
                                        </p:cTn>
                                        <p:tgtEl>
                                          <p:spTgt spid="1140738">
                                            <p:txEl>
                                              <p:pRg st="0" end="0"/>
                                            </p:txEl>
                                          </p:spTgt>
                                        </p:tgtEl>
                                        <p:attrNameLst>
                                          <p:attrName>r</p:attrName>
                                        </p:attrNameLst>
                                      </p:cBhvr>
                                    </p:animRot>
                                    <p:animRot by="1500000">
                                      <p:cBhvr>
                                        <p:cTn id="35" dur="125" fill="hold">
                                          <p:stCondLst>
                                            <p:cond delay="375"/>
                                          </p:stCondLst>
                                        </p:cTn>
                                        <p:tgtEl>
                                          <p:spTgt spid="114073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1476375" y="-26988"/>
            <a:ext cx="6048375" cy="981076"/>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dirty="0">
                <a:effectLst>
                  <a:outerShdw blurRad="38100" dist="38100" dir="2700000" algn="tl">
                    <a:srgbClr val="C0C0C0"/>
                  </a:outerShdw>
                </a:effectLst>
                <a:latin typeface="华文琥珀" pitchFamily="2" charset="-122"/>
              </a:rPr>
              <a:t>计数制及其运算</a:t>
            </a:r>
            <a:r>
              <a:rPr lang="en-US" altLang="zh-CN" sz="2400" b="0" dirty="0">
                <a:effectLst>
                  <a:outerShdw blurRad="38100" dist="38100" dir="2700000" algn="tl">
                    <a:srgbClr val="C0C0C0"/>
                  </a:outerShdw>
                </a:effectLst>
                <a:latin typeface="Arial"/>
              </a:rPr>
              <a:t>—</a:t>
            </a:r>
            <a:r>
              <a:rPr lang="zh-CN" altLang="en-US" sz="2400" b="0" dirty="0">
                <a:effectLst>
                  <a:outerShdw blurRad="38100" dist="38100" dir="2700000" algn="tl">
                    <a:srgbClr val="C0C0C0"/>
                  </a:outerShdw>
                </a:effectLst>
                <a:latin typeface="华文琥珀" pitchFamily="2" charset="-122"/>
              </a:rPr>
              <a:t>进制转换</a:t>
            </a:r>
          </a:p>
        </p:txBody>
      </p:sp>
      <p:sp>
        <p:nvSpPr>
          <p:cNvPr id="1187843" name="Rectangle 3"/>
          <p:cNvSpPr>
            <a:spLocks noGrp="1" noChangeArrowheads="1"/>
          </p:cNvSpPr>
          <p:nvPr>
            <p:ph type="body" sz="half" idx="1"/>
          </p:nvPr>
        </p:nvSpPr>
        <p:spPr>
          <a:xfrm>
            <a:off x="0" y="981075"/>
            <a:ext cx="9142413" cy="4878388"/>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lvl="1">
              <a:lnSpc>
                <a:spcPct val="110000"/>
              </a:lnSpc>
              <a:spcBef>
                <a:spcPct val="60000"/>
              </a:spcBef>
              <a:buSzPct val="50000"/>
              <a:buFont typeface="Marlett" pitchFamily="2" charset="2"/>
              <a:buChar char="n"/>
            </a:pPr>
            <a:r>
              <a:rPr lang="zh-CN" altLang="en-US" sz="2200" dirty="0" smtClean="0">
                <a:latin typeface="+mn-ea"/>
                <a:ea typeface="+mn-ea"/>
              </a:rPr>
              <a:t>例：十进制数</a:t>
            </a:r>
            <a:r>
              <a:rPr lang="en-US" altLang="zh-CN" sz="2200" dirty="0" smtClean="0">
                <a:latin typeface="+mn-ea"/>
                <a:ea typeface="+mn-ea"/>
                <a:sym typeface="Wingdings" pitchFamily="2" charset="2"/>
              </a:rPr>
              <a:t>15550</a:t>
            </a:r>
            <a:r>
              <a:rPr lang="zh-CN" altLang="en-US" sz="2200" dirty="0" smtClean="0">
                <a:latin typeface="+mn-ea"/>
                <a:ea typeface="+mn-ea"/>
                <a:sym typeface="Wingdings" pitchFamily="2" charset="2"/>
              </a:rPr>
              <a:t>转换为八进制和十六进制</a:t>
            </a:r>
            <a:endParaRPr lang="zh-CN" altLang="en-US" sz="2200" dirty="0">
              <a:latin typeface="+mn-ea"/>
              <a:ea typeface="+mn-ea"/>
              <a:sym typeface="Wingdings" pitchFamily="2" charset="2"/>
            </a:endParaRPr>
          </a:p>
          <a:p>
            <a:pPr marL="639762" lvl="2" indent="0">
              <a:lnSpc>
                <a:spcPct val="60000"/>
              </a:lnSpc>
              <a:spcBef>
                <a:spcPct val="35000"/>
              </a:spcBef>
              <a:buSzPct val="50000"/>
              <a:buNone/>
            </a:pPr>
            <a:endParaRPr lang="en-US" altLang="zh-CN" sz="2000" b="1" dirty="0" smtClean="0">
              <a:solidFill>
                <a:srgbClr val="0070C0"/>
              </a:solidFill>
              <a:latin typeface="宋体" charset="-122"/>
              <a:sym typeface="Wingdings" pitchFamily="2" charset="2"/>
            </a:endParaRPr>
          </a:p>
          <a:p>
            <a:pPr marL="639762" lvl="2" indent="0">
              <a:lnSpc>
                <a:spcPct val="60000"/>
              </a:lnSpc>
              <a:spcBef>
                <a:spcPct val="35000"/>
              </a:spcBef>
              <a:buSzPct val="50000"/>
              <a:buNone/>
            </a:pPr>
            <a:r>
              <a:rPr lang="en-US" altLang="zh-CN" sz="2000" b="1" dirty="0" smtClean="0">
                <a:solidFill>
                  <a:srgbClr val="0070C0"/>
                </a:solidFill>
                <a:latin typeface="宋体" charset="-122"/>
                <a:sym typeface="Wingdings" pitchFamily="2" charset="2"/>
              </a:rPr>
              <a:t>1</a:t>
            </a:r>
            <a:r>
              <a:rPr lang="zh-CN" altLang="en-US" sz="2000" b="1" dirty="0" smtClean="0">
                <a:solidFill>
                  <a:srgbClr val="0070C0"/>
                </a:solidFill>
                <a:latin typeface="宋体" charset="-122"/>
                <a:sym typeface="Wingdings" pitchFamily="2" charset="2"/>
              </a:rPr>
              <a:t>、十进制数先转换为二进制数</a:t>
            </a:r>
            <a:endParaRPr lang="en-US" altLang="zh-CN" sz="2000" b="1" dirty="0" smtClean="0">
              <a:solidFill>
                <a:srgbClr val="0070C0"/>
              </a:solidFill>
              <a:latin typeface="宋体" charset="-122"/>
              <a:sym typeface="Wingdings" pitchFamily="2" charset="2"/>
            </a:endParaRPr>
          </a:p>
          <a:p>
            <a:pPr lvl="2">
              <a:lnSpc>
                <a:spcPct val="60000"/>
              </a:lnSpc>
              <a:spcBef>
                <a:spcPct val="35000"/>
              </a:spcBef>
              <a:buSzPct val="50000"/>
              <a:buFont typeface="Marlett" pitchFamily="2" charset="2"/>
              <a:buNone/>
            </a:pPr>
            <a:r>
              <a:rPr lang="en-US" altLang="zh-CN" sz="2000" b="1" dirty="0" smtClean="0">
                <a:solidFill>
                  <a:srgbClr val="0070C0"/>
                </a:solidFill>
                <a:latin typeface="宋体" charset="-122"/>
                <a:sym typeface="Wingdings" pitchFamily="2" charset="2"/>
              </a:rPr>
              <a:t>15550 D </a:t>
            </a:r>
            <a:r>
              <a:rPr lang="en-US" altLang="zh-CN" sz="2000" b="1" dirty="0">
                <a:solidFill>
                  <a:srgbClr val="0070C0"/>
                </a:solidFill>
                <a:latin typeface="宋体" charset="-122"/>
                <a:sym typeface="Wingdings" pitchFamily="2" charset="2"/>
              </a:rPr>
              <a:t>= </a:t>
            </a:r>
            <a:r>
              <a:rPr lang="en-US" altLang="zh-CN" sz="2000" b="1" dirty="0">
                <a:solidFill>
                  <a:srgbClr val="0070C0"/>
                </a:solidFill>
                <a:latin typeface="宋体" charset="-122"/>
              </a:rPr>
              <a:t>11110010111110 </a:t>
            </a:r>
            <a:r>
              <a:rPr lang="en-US" altLang="zh-CN" sz="2000" b="1" dirty="0" smtClean="0">
                <a:solidFill>
                  <a:srgbClr val="0070C0"/>
                </a:solidFill>
                <a:latin typeface="宋体" charset="-122"/>
              </a:rPr>
              <a:t>B</a:t>
            </a:r>
            <a:endParaRPr lang="en-US" altLang="zh-CN" sz="2000" b="1" dirty="0">
              <a:solidFill>
                <a:srgbClr val="0070C0"/>
              </a:solidFill>
              <a:latin typeface="宋体" charset="-122"/>
              <a:sym typeface="Wingdings" pitchFamily="2" charset="2"/>
            </a:endParaRPr>
          </a:p>
          <a:p>
            <a:pPr lvl="2">
              <a:lnSpc>
                <a:spcPct val="60000"/>
              </a:lnSpc>
              <a:spcBef>
                <a:spcPct val="35000"/>
              </a:spcBef>
              <a:buSzPct val="50000"/>
              <a:buFont typeface="Marlett" pitchFamily="2" charset="2"/>
              <a:buNone/>
            </a:pPr>
            <a:endParaRPr lang="en-US" altLang="zh-CN" sz="2000" b="1" dirty="0" smtClean="0">
              <a:solidFill>
                <a:srgbClr val="0070C0"/>
              </a:solidFill>
              <a:latin typeface="宋体" charset="-122"/>
              <a:sym typeface="Wingdings" pitchFamily="2" charset="2"/>
            </a:endParaRPr>
          </a:p>
          <a:p>
            <a:pPr lvl="2">
              <a:lnSpc>
                <a:spcPct val="60000"/>
              </a:lnSpc>
              <a:spcBef>
                <a:spcPct val="35000"/>
              </a:spcBef>
              <a:buSzPct val="50000"/>
              <a:buFont typeface="Marlett" pitchFamily="2" charset="2"/>
              <a:buNone/>
            </a:pPr>
            <a:r>
              <a:rPr lang="en-US" altLang="zh-CN" sz="2000" b="1" dirty="0" smtClean="0">
                <a:solidFill>
                  <a:srgbClr val="0070C0"/>
                </a:solidFill>
                <a:latin typeface="宋体" charset="-122"/>
                <a:sym typeface="Wingdings" pitchFamily="2" charset="2"/>
              </a:rPr>
              <a:t>2</a:t>
            </a:r>
            <a:r>
              <a:rPr lang="zh-CN" altLang="en-US" sz="2000" b="1" dirty="0" smtClean="0">
                <a:solidFill>
                  <a:srgbClr val="0070C0"/>
                </a:solidFill>
                <a:latin typeface="宋体" charset="-122"/>
                <a:sym typeface="Wingdings" pitchFamily="2" charset="2"/>
              </a:rPr>
              <a:t>、二进制数转换为八进制数</a:t>
            </a:r>
            <a:endParaRPr lang="en-US" altLang="zh-CN" sz="2000" b="1" dirty="0" smtClean="0">
              <a:solidFill>
                <a:srgbClr val="0070C0"/>
              </a:solidFill>
              <a:latin typeface="宋体" charset="-122"/>
              <a:sym typeface="Wingdings" pitchFamily="2" charset="2"/>
            </a:endParaRPr>
          </a:p>
          <a:p>
            <a:pPr lvl="2">
              <a:lnSpc>
                <a:spcPct val="60000"/>
              </a:lnSpc>
              <a:spcBef>
                <a:spcPct val="35000"/>
              </a:spcBef>
              <a:buSzPct val="50000"/>
              <a:buFont typeface="Marlett" pitchFamily="2" charset="2"/>
              <a:buNone/>
            </a:pPr>
            <a:r>
              <a:rPr lang="en-US" altLang="zh-CN" sz="2000" b="1" u="sng" dirty="0" smtClean="0">
                <a:solidFill>
                  <a:srgbClr val="0070C0"/>
                </a:solidFill>
                <a:latin typeface="宋体" charset="-122"/>
                <a:sym typeface="Wingdings" pitchFamily="2" charset="2"/>
              </a:rPr>
              <a:t>11</a:t>
            </a:r>
            <a:r>
              <a:rPr lang="en-US" altLang="zh-CN" sz="2000" b="1" dirty="0" smtClean="0">
                <a:solidFill>
                  <a:srgbClr val="0070C0"/>
                </a:solidFill>
                <a:latin typeface="宋体" charset="-122"/>
                <a:sym typeface="Wingdings" pitchFamily="2" charset="2"/>
              </a:rPr>
              <a:t> </a:t>
            </a:r>
            <a:r>
              <a:rPr lang="en-US" altLang="zh-CN" sz="2000" b="1" u="sng" dirty="0" smtClean="0">
                <a:solidFill>
                  <a:srgbClr val="0070C0"/>
                </a:solidFill>
                <a:latin typeface="宋体" charset="-122"/>
                <a:sym typeface="Wingdings" pitchFamily="2" charset="2"/>
              </a:rPr>
              <a:t>110</a:t>
            </a:r>
            <a:r>
              <a:rPr lang="en-US" altLang="zh-CN" sz="2000" b="1" dirty="0" smtClean="0">
                <a:solidFill>
                  <a:srgbClr val="0070C0"/>
                </a:solidFill>
                <a:latin typeface="宋体" charset="-122"/>
                <a:sym typeface="Wingdings" pitchFamily="2" charset="2"/>
              </a:rPr>
              <a:t> </a:t>
            </a:r>
            <a:r>
              <a:rPr lang="en-US" altLang="zh-CN" sz="2000" b="1" u="sng" dirty="0" smtClean="0">
                <a:solidFill>
                  <a:srgbClr val="0070C0"/>
                </a:solidFill>
                <a:latin typeface="宋体" charset="-122"/>
                <a:sym typeface="Wingdings" pitchFamily="2" charset="2"/>
              </a:rPr>
              <a:t>010</a:t>
            </a:r>
            <a:r>
              <a:rPr lang="en-US" altLang="zh-CN" sz="2000" b="1" dirty="0" smtClean="0">
                <a:solidFill>
                  <a:srgbClr val="0070C0"/>
                </a:solidFill>
                <a:latin typeface="宋体" charset="-122"/>
                <a:sym typeface="Wingdings" pitchFamily="2" charset="2"/>
              </a:rPr>
              <a:t> </a:t>
            </a:r>
            <a:r>
              <a:rPr lang="en-US" altLang="zh-CN" sz="2000" b="1" u="sng" dirty="0" smtClean="0">
                <a:solidFill>
                  <a:srgbClr val="0070C0"/>
                </a:solidFill>
                <a:latin typeface="宋体" charset="-122"/>
                <a:sym typeface="Wingdings" pitchFamily="2" charset="2"/>
              </a:rPr>
              <a:t>111</a:t>
            </a:r>
            <a:r>
              <a:rPr lang="en-US" altLang="zh-CN" sz="2000" b="1" dirty="0" smtClean="0">
                <a:solidFill>
                  <a:srgbClr val="0070C0"/>
                </a:solidFill>
                <a:latin typeface="宋体" charset="-122"/>
                <a:sym typeface="Wingdings" pitchFamily="2" charset="2"/>
              </a:rPr>
              <a:t> </a:t>
            </a:r>
            <a:r>
              <a:rPr lang="en-US" altLang="zh-CN" sz="2000" b="1" u="sng" dirty="0" smtClean="0">
                <a:solidFill>
                  <a:srgbClr val="0070C0"/>
                </a:solidFill>
                <a:latin typeface="宋体" charset="-122"/>
                <a:sym typeface="Wingdings" pitchFamily="2" charset="2"/>
              </a:rPr>
              <a:t>110</a:t>
            </a:r>
            <a:r>
              <a:rPr lang="en-US" altLang="zh-CN" sz="2000" b="1" dirty="0" smtClean="0">
                <a:solidFill>
                  <a:srgbClr val="0070C0"/>
                </a:solidFill>
                <a:latin typeface="宋体" charset="-122"/>
                <a:sym typeface="Wingdings" pitchFamily="2" charset="2"/>
              </a:rPr>
              <a:t> B = 36276 O</a:t>
            </a:r>
          </a:p>
          <a:p>
            <a:pPr lvl="2">
              <a:lnSpc>
                <a:spcPct val="60000"/>
              </a:lnSpc>
              <a:spcBef>
                <a:spcPct val="35000"/>
              </a:spcBef>
              <a:buSzPct val="50000"/>
              <a:buFont typeface="Marlett" pitchFamily="2" charset="2"/>
              <a:buNone/>
            </a:pPr>
            <a:endParaRPr lang="en-US" altLang="zh-CN" sz="2000" b="1" dirty="0">
              <a:solidFill>
                <a:srgbClr val="0070C0"/>
              </a:solidFill>
              <a:latin typeface="宋体" charset="-122"/>
              <a:sym typeface="Wingdings" pitchFamily="2" charset="2"/>
            </a:endParaRPr>
          </a:p>
          <a:p>
            <a:pPr lvl="2">
              <a:lnSpc>
                <a:spcPct val="60000"/>
              </a:lnSpc>
              <a:spcBef>
                <a:spcPct val="35000"/>
              </a:spcBef>
              <a:buSzPct val="50000"/>
              <a:buFont typeface="Marlett" pitchFamily="2" charset="2"/>
              <a:buNone/>
            </a:pPr>
            <a:r>
              <a:rPr lang="en-US" altLang="zh-CN" sz="2000" b="1" dirty="0" smtClean="0">
                <a:solidFill>
                  <a:srgbClr val="0070C0"/>
                </a:solidFill>
                <a:latin typeface="宋体" charset="-122"/>
                <a:sym typeface="Wingdings" pitchFamily="2" charset="2"/>
              </a:rPr>
              <a:t>3</a:t>
            </a:r>
            <a:r>
              <a:rPr lang="zh-CN" altLang="en-US" sz="2000" b="1" dirty="0" smtClean="0">
                <a:solidFill>
                  <a:srgbClr val="0070C0"/>
                </a:solidFill>
                <a:latin typeface="宋体" charset="-122"/>
                <a:sym typeface="Wingdings" pitchFamily="2" charset="2"/>
              </a:rPr>
              <a:t>、二进制数转换为十六进制数</a:t>
            </a:r>
            <a:endParaRPr lang="en-US" altLang="zh-CN" sz="2000" b="1" dirty="0" smtClean="0">
              <a:solidFill>
                <a:srgbClr val="0070C0"/>
              </a:solidFill>
              <a:latin typeface="宋体" charset="-122"/>
              <a:sym typeface="Wingdings" pitchFamily="2" charset="2"/>
            </a:endParaRPr>
          </a:p>
          <a:p>
            <a:pPr lvl="2">
              <a:lnSpc>
                <a:spcPct val="60000"/>
              </a:lnSpc>
              <a:spcBef>
                <a:spcPct val="35000"/>
              </a:spcBef>
              <a:buSzPct val="50000"/>
              <a:buFont typeface="Marlett" pitchFamily="2" charset="2"/>
              <a:buNone/>
            </a:pPr>
            <a:r>
              <a:rPr lang="en-US" altLang="zh-CN" sz="2000" b="1" u="sng" dirty="0" smtClean="0">
                <a:solidFill>
                  <a:srgbClr val="0070C0"/>
                </a:solidFill>
                <a:latin typeface="宋体" charset="-122"/>
                <a:sym typeface="Wingdings" pitchFamily="2" charset="2"/>
              </a:rPr>
              <a:t>11</a:t>
            </a:r>
            <a:r>
              <a:rPr lang="en-US" altLang="zh-CN" sz="2000" b="1" dirty="0" smtClean="0">
                <a:solidFill>
                  <a:srgbClr val="0070C0"/>
                </a:solidFill>
                <a:latin typeface="宋体" charset="-122"/>
                <a:sym typeface="Wingdings" pitchFamily="2" charset="2"/>
              </a:rPr>
              <a:t> </a:t>
            </a:r>
            <a:r>
              <a:rPr lang="en-US" altLang="zh-CN" sz="2000" b="1" u="sng" dirty="0" smtClean="0">
                <a:solidFill>
                  <a:srgbClr val="0070C0"/>
                </a:solidFill>
                <a:latin typeface="宋体" charset="-122"/>
                <a:sym typeface="Wingdings" pitchFamily="2" charset="2"/>
              </a:rPr>
              <a:t>1100</a:t>
            </a:r>
            <a:r>
              <a:rPr lang="en-US" altLang="zh-CN" sz="2000" b="1" dirty="0" smtClean="0">
                <a:solidFill>
                  <a:srgbClr val="0070C0"/>
                </a:solidFill>
                <a:latin typeface="宋体" charset="-122"/>
                <a:sym typeface="Wingdings" pitchFamily="2" charset="2"/>
              </a:rPr>
              <a:t> </a:t>
            </a:r>
            <a:r>
              <a:rPr lang="en-US" altLang="zh-CN" sz="2000" b="1" u="sng" dirty="0" smtClean="0">
                <a:solidFill>
                  <a:srgbClr val="0070C0"/>
                </a:solidFill>
                <a:latin typeface="宋体" charset="-122"/>
                <a:sym typeface="Wingdings" pitchFamily="2" charset="2"/>
              </a:rPr>
              <a:t>1011</a:t>
            </a:r>
            <a:r>
              <a:rPr lang="en-US" altLang="zh-CN" sz="2000" b="1" dirty="0" smtClean="0">
                <a:solidFill>
                  <a:srgbClr val="0070C0"/>
                </a:solidFill>
                <a:latin typeface="宋体" charset="-122"/>
                <a:sym typeface="Wingdings" pitchFamily="2" charset="2"/>
              </a:rPr>
              <a:t> </a:t>
            </a:r>
            <a:r>
              <a:rPr lang="en-US" altLang="zh-CN" sz="2000" b="1" u="sng" dirty="0" smtClean="0">
                <a:solidFill>
                  <a:srgbClr val="0070C0"/>
                </a:solidFill>
                <a:latin typeface="宋体" charset="-122"/>
                <a:sym typeface="Wingdings" pitchFamily="2" charset="2"/>
              </a:rPr>
              <a:t>1110</a:t>
            </a:r>
            <a:r>
              <a:rPr lang="en-US" altLang="zh-CN" sz="2000" b="1" dirty="0" smtClean="0">
                <a:solidFill>
                  <a:srgbClr val="0070C0"/>
                </a:solidFill>
                <a:latin typeface="宋体" charset="-122"/>
                <a:sym typeface="Wingdings" pitchFamily="2" charset="2"/>
              </a:rPr>
              <a:t> B = 3CBE </a:t>
            </a:r>
            <a:r>
              <a:rPr lang="en-US" altLang="zh-CN" sz="2000" b="1" dirty="0">
                <a:solidFill>
                  <a:srgbClr val="0070C0"/>
                </a:solidFill>
                <a:latin typeface="宋体" charset="-122"/>
                <a:sym typeface="Wingdings" pitchFamily="2" charset="2"/>
              </a:rPr>
              <a:t>H</a:t>
            </a:r>
            <a:endParaRPr lang="en-US" altLang="zh-CN" sz="2000" b="1" dirty="0" smtClean="0">
              <a:solidFill>
                <a:srgbClr val="0070C0"/>
              </a:solidFill>
              <a:latin typeface="宋体" charset="-122"/>
              <a:sym typeface="Wingdings" pitchFamily="2" charset="2"/>
            </a:endParaRPr>
          </a:p>
          <a:p>
            <a:pPr lvl="2">
              <a:lnSpc>
                <a:spcPct val="60000"/>
              </a:lnSpc>
              <a:spcBef>
                <a:spcPct val="35000"/>
              </a:spcBef>
              <a:buSzPct val="50000"/>
              <a:buFont typeface="Marlett" pitchFamily="2" charset="2"/>
              <a:buNone/>
            </a:pPr>
            <a:endParaRPr lang="en-US" altLang="zh-CN" sz="2000" b="1" dirty="0" smtClean="0">
              <a:solidFill>
                <a:srgbClr val="0070C0"/>
              </a:solidFill>
              <a:latin typeface="宋体" charset="-122"/>
            </a:endParaRPr>
          </a:p>
        </p:txBody>
      </p:sp>
      <p:graphicFrame>
        <p:nvGraphicFramePr>
          <p:cNvPr id="4" name="Group 3"/>
          <p:cNvGraphicFramePr>
            <a:graphicFrameLocks noGrp="1"/>
          </p:cNvGraphicFramePr>
          <p:nvPr>
            <p:ph idx="1"/>
            <p:extLst>
              <p:ext uri="{D42A27DB-BD31-4B8C-83A1-F6EECF244321}">
                <p14:modId xmlns:p14="http://schemas.microsoft.com/office/powerpoint/2010/main" val="3440451939"/>
              </p:ext>
            </p:extLst>
          </p:nvPr>
        </p:nvGraphicFramePr>
        <p:xfrm>
          <a:off x="4860032" y="1547995"/>
          <a:ext cx="3744415" cy="4185261"/>
        </p:xfrm>
        <a:graphic>
          <a:graphicData uri="http://schemas.openxmlformats.org/drawingml/2006/table">
            <a:tbl>
              <a:tblPr/>
              <a:tblGrid>
                <a:gridCol w="935886">
                  <a:extLst>
                    <a:ext uri="{9D8B030D-6E8A-4147-A177-3AD203B41FA5}">
                      <a16:colId xmlns:a16="http://schemas.microsoft.com/office/drawing/2014/main" val="20000"/>
                    </a:ext>
                  </a:extLst>
                </a:gridCol>
                <a:gridCol w="935887">
                  <a:extLst>
                    <a:ext uri="{9D8B030D-6E8A-4147-A177-3AD203B41FA5}">
                      <a16:colId xmlns:a16="http://schemas.microsoft.com/office/drawing/2014/main" val="20001"/>
                    </a:ext>
                  </a:extLst>
                </a:gridCol>
                <a:gridCol w="936756">
                  <a:extLst>
                    <a:ext uri="{9D8B030D-6E8A-4147-A177-3AD203B41FA5}">
                      <a16:colId xmlns:a16="http://schemas.microsoft.com/office/drawing/2014/main" val="20002"/>
                    </a:ext>
                  </a:extLst>
                </a:gridCol>
                <a:gridCol w="935886">
                  <a:extLst>
                    <a:ext uri="{9D8B030D-6E8A-4147-A177-3AD203B41FA5}">
                      <a16:colId xmlns:a16="http://schemas.microsoft.com/office/drawing/2014/main" val="20003"/>
                    </a:ext>
                  </a:extLst>
                </a:gridCol>
              </a:tblGrid>
              <a:tr h="28382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rgbClr val="FFFFFF"/>
                          </a:solidFill>
                          <a:effectLst/>
                          <a:latin typeface="Times New Roman" pitchFamily="18" charset="0"/>
                          <a:ea typeface="宋体" pitchFamily="2" charset="-122"/>
                        </a:rPr>
                        <a:t>十进制</a:t>
                      </a:r>
                      <a:r>
                        <a:rPr kumimoji="0" lang="en-US" altLang="zh-CN" sz="1000" b="1" i="0" u="none" strike="noStrike" cap="none" normalizeH="0" baseline="0" dirty="0" smtClean="0">
                          <a:ln>
                            <a:noFill/>
                          </a:ln>
                          <a:solidFill>
                            <a:srgbClr val="FFFFFF"/>
                          </a:solidFill>
                          <a:effectLst/>
                          <a:latin typeface="Times New Roman" pitchFamily="18" charset="0"/>
                          <a:ea typeface="宋体" pitchFamily="2" charset="-122"/>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rgbClr val="FFFFFF"/>
                          </a:solidFill>
                          <a:effectLst/>
                          <a:latin typeface="Times New Roman" pitchFamily="18" charset="0"/>
                          <a:ea typeface="宋体" pitchFamily="2" charset="-122"/>
                        </a:rPr>
                        <a:t>二进制</a:t>
                      </a:r>
                      <a:r>
                        <a:rPr kumimoji="0" lang="en-US" altLang="zh-CN" sz="1000" b="1" i="0" u="none" strike="noStrike" cap="none" normalizeH="0" baseline="0" dirty="0" smtClean="0">
                          <a:ln>
                            <a:noFill/>
                          </a:ln>
                          <a:solidFill>
                            <a:srgbClr val="FFFFFF"/>
                          </a:solidFill>
                          <a:effectLst/>
                          <a:latin typeface="Times New Roman" pitchFamily="18" charset="0"/>
                          <a:ea typeface="宋体" pitchFamily="2" charset="-122"/>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rgbClr val="FFFFFF"/>
                          </a:solidFill>
                          <a:effectLst/>
                          <a:latin typeface="Times New Roman" pitchFamily="18" charset="0"/>
                          <a:ea typeface="宋体" pitchFamily="2" charset="-122"/>
                        </a:rPr>
                        <a:t>八进制</a:t>
                      </a:r>
                      <a:r>
                        <a:rPr kumimoji="0" lang="en-US" altLang="zh-CN" sz="1000" b="1" i="0" u="none" strike="noStrike" cap="none" normalizeH="0" baseline="0" dirty="0" smtClean="0">
                          <a:ln>
                            <a:noFill/>
                          </a:ln>
                          <a:solidFill>
                            <a:srgbClr val="FFFFFF"/>
                          </a:solidFill>
                          <a:effectLst/>
                          <a:latin typeface="Times New Roman" pitchFamily="18" charset="0"/>
                          <a:ea typeface="宋体" pitchFamily="2" charset="-122"/>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rgbClr val="FFFFFF"/>
                          </a:solidFill>
                          <a:effectLst/>
                          <a:latin typeface="Times New Roman" pitchFamily="18" charset="0"/>
                          <a:ea typeface="宋体" pitchFamily="2" charset="-122"/>
                        </a:rPr>
                        <a:t>十六进制</a:t>
                      </a:r>
                      <a:r>
                        <a:rPr kumimoji="0" lang="en-US" altLang="zh-CN" sz="1000" b="1" i="0" u="none" strike="noStrike" cap="none" normalizeH="0" baseline="0" dirty="0" smtClean="0">
                          <a:ln>
                            <a:noFill/>
                          </a:ln>
                          <a:solidFill>
                            <a:srgbClr val="FFFFFF"/>
                          </a:solidFill>
                          <a:effectLst/>
                          <a:latin typeface="Times New Roman" pitchFamily="18" charset="0"/>
                          <a:ea typeface="宋体" pitchFamily="2" charset="-122"/>
                        </a:rPr>
                        <a: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0001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0010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24027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0011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0100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0101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0110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7"/>
                  </a:ext>
                </a:extLst>
              </a:tr>
              <a:tr h="24027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0111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9"/>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1"/>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3"/>
                  </a:ext>
                </a:extLst>
              </a:tr>
              <a:tr h="24027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5"/>
                  </a:ext>
                </a:extLst>
              </a:tr>
              <a:tr h="240901">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effectLst/>
                          <a:latin typeface="Times New Roman" pitchFamily="18" charset="0"/>
                          <a:ea typeface="宋体" pitchFamily="2" charset="-122"/>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effectLst/>
                          <a:latin typeface="Times New Roman" pitchFamily="18" charset="0"/>
                          <a:ea typeface="宋体" pitchFamily="2" charset="-122"/>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3901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effectLst>
                  <a:outerShdw blurRad="38100" dist="38100" dir="2700000" algn="tl">
                    <a:srgbClr val="C0C0C0"/>
                  </a:outerShdw>
                </a:effectLst>
                <a:latin typeface="华文琥珀" pitchFamily="2" charset="-122"/>
              </a:rPr>
              <a:t>计数制及其运算</a:t>
            </a:r>
            <a:r>
              <a:rPr lang="en-US" altLang="zh-CN" sz="2400" b="0" dirty="0">
                <a:effectLst>
                  <a:outerShdw blurRad="38100" dist="38100" dir="2700000" algn="tl">
                    <a:srgbClr val="C0C0C0"/>
                  </a:outerShdw>
                </a:effectLst>
              </a:rPr>
              <a:t>—</a:t>
            </a:r>
            <a:r>
              <a:rPr lang="zh-CN" altLang="en-US" sz="2400" b="0" dirty="0">
                <a:effectLst>
                  <a:outerShdw blurRad="38100" dist="38100" dir="2700000" algn="tl">
                    <a:srgbClr val="C0C0C0"/>
                  </a:outerShdw>
                </a:effectLst>
                <a:latin typeface="华文琥珀" pitchFamily="2" charset="-122"/>
              </a:rPr>
              <a:t>进制转换</a:t>
            </a:r>
            <a:endParaRPr lang="zh-CN" altLang="en-US" dirty="0"/>
          </a:p>
        </p:txBody>
      </p:sp>
      <p:sp>
        <p:nvSpPr>
          <p:cNvPr id="7" name="内容占位符 6"/>
          <p:cNvSpPr>
            <a:spLocks noGrp="1"/>
          </p:cNvSpPr>
          <p:nvPr>
            <p:ph idx="1"/>
          </p:nvPr>
        </p:nvSpPr>
        <p:spPr>
          <a:xfrm>
            <a:off x="179388" y="1196975"/>
            <a:ext cx="9073132" cy="4391025"/>
          </a:xfrm>
        </p:spPr>
        <p:txBody>
          <a:bodyPr/>
          <a:lstStyle/>
          <a:p>
            <a:r>
              <a:rPr lang="en-US" altLang="zh-CN" dirty="0" smtClean="0"/>
              <a:t>100 0000 B = 64 D</a:t>
            </a:r>
          </a:p>
          <a:p>
            <a:r>
              <a:rPr lang="en-US" altLang="zh-CN" dirty="0" smtClean="0"/>
              <a:t>65 D = 100 0001 B</a:t>
            </a:r>
          </a:p>
          <a:p>
            <a:r>
              <a:rPr lang="en-US" altLang="zh-CN" dirty="0"/>
              <a:t>49 D = 32 + 16  </a:t>
            </a:r>
            <a:r>
              <a:rPr lang="en-US" altLang="zh-CN" dirty="0" smtClean="0"/>
              <a:t>+ 1 </a:t>
            </a:r>
            <a:r>
              <a:rPr lang="en-US" altLang="zh-CN" dirty="0"/>
              <a:t>= 110 </a:t>
            </a:r>
            <a:r>
              <a:rPr lang="en-US" altLang="zh-CN" dirty="0" smtClean="0"/>
              <a:t>001 B</a:t>
            </a:r>
          </a:p>
          <a:p>
            <a:endParaRPr lang="zh-CN" altLang="en-US" dirty="0"/>
          </a:p>
          <a:p>
            <a:r>
              <a:rPr lang="en-US" altLang="zh-CN" dirty="0" smtClean="0"/>
              <a:t>77 O = 111 111 B = (32 + 16 + 8 + 4 + 2 + 1) D</a:t>
            </a:r>
          </a:p>
          <a:p>
            <a:r>
              <a:rPr lang="en-US" altLang="zh-CN" dirty="0" smtClean="0"/>
              <a:t>42 H = 100 0010 B = (64 + 2) D</a:t>
            </a:r>
          </a:p>
        </p:txBody>
      </p:sp>
      <p:sp>
        <p:nvSpPr>
          <p:cNvPr id="6" name="灯片编号占位符 5"/>
          <p:cNvSpPr>
            <a:spLocks noGrp="1"/>
          </p:cNvSpPr>
          <p:nvPr>
            <p:ph type="sldNum" sz="quarter" idx="10"/>
          </p:nvPr>
        </p:nvSpPr>
        <p:spPr/>
        <p:txBody>
          <a:bodyPr/>
          <a:lstStyle/>
          <a:p>
            <a:fld id="{EF411C48-0D38-4CCD-A067-F39B7F7EE4A2}" type="slidenum">
              <a:rPr lang="en-US" altLang="zh-CN" smtClean="0"/>
              <a:pPr/>
              <a:t>21</a:t>
            </a:fld>
            <a:endParaRPr lang="en-US" altLang="zh-CN"/>
          </a:p>
        </p:txBody>
      </p:sp>
    </p:spTree>
    <p:extLst>
      <p:ext uri="{BB962C8B-B14F-4D97-AF65-F5344CB8AC3E}">
        <p14:creationId xmlns:p14="http://schemas.microsoft.com/office/powerpoint/2010/main" val="1702451459"/>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1547813" y="-26988"/>
            <a:ext cx="6119812" cy="981076"/>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逻辑运算</a:t>
            </a:r>
          </a:p>
        </p:txBody>
      </p:sp>
      <p:sp>
        <p:nvSpPr>
          <p:cNvPr id="1189891" name="Rectangle 3"/>
          <p:cNvSpPr>
            <a:spLocks noGrp="1" noChangeArrowheads="1"/>
          </p:cNvSpPr>
          <p:nvPr>
            <p:ph type="body" sz="half" idx="1"/>
          </p:nvPr>
        </p:nvSpPr>
        <p:spPr>
          <a:xfrm>
            <a:off x="250825" y="1412875"/>
            <a:ext cx="8642350" cy="3744913"/>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2700000" scaled="1"/>
                </a:gradFill>
              </a14:hiddenFill>
            </a:ext>
          </a:extLst>
        </p:spPr>
        <p:txBody>
          <a:bodyPr lIns="92075" tIns="46038" rIns="92075" bIns="46038"/>
          <a:lstStyle/>
          <a:p>
            <a:r>
              <a:rPr lang="zh-CN" altLang="en-US" sz="2400" b="1" dirty="0">
                <a:latin typeface="黑体" pitchFamily="2" charset="-122"/>
              </a:rPr>
              <a:t>二进制信息的逻辑运算</a:t>
            </a:r>
          </a:p>
          <a:p>
            <a:pPr lvl="1">
              <a:lnSpc>
                <a:spcPct val="130000"/>
              </a:lnSpc>
            </a:pPr>
            <a:r>
              <a:rPr lang="zh-CN" altLang="en-US" sz="2000" b="1" dirty="0">
                <a:latin typeface="楷体_GB2312" pitchFamily="49" charset="-122"/>
              </a:rPr>
              <a:t>在计算机中，可对二进制数作两种基本运算：算术运算和逻辑运算，其中算术运算包括加、减、乘、除，而逻辑运算包括与、或、非。</a:t>
            </a:r>
          </a:p>
          <a:p>
            <a:pPr lvl="1">
              <a:lnSpc>
                <a:spcPct val="130000"/>
              </a:lnSpc>
            </a:pPr>
            <a:r>
              <a:rPr lang="zh-CN" altLang="en-US" sz="2000" b="1" dirty="0">
                <a:latin typeface="楷体_GB2312" pitchFamily="49" charset="-122"/>
              </a:rPr>
              <a:t>逻辑信息的表示方法：可以表示</a:t>
            </a:r>
            <a:r>
              <a:rPr lang="zh-CN" altLang="en-US" sz="2000" b="1" dirty="0">
                <a:latin typeface="Arial"/>
              </a:rPr>
              <a:t>“</a:t>
            </a:r>
            <a:r>
              <a:rPr lang="zh-CN" altLang="en-US" sz="2000" b="1" dirty="0">
                <a:latin typeface="楷体_GB2312" pitchFamily="49" charset="-122"/>
              </a:rPr>
              <a:t>真</a:t>
            </a:r>
            <a:r>
              <a:rPr lang="zh-CN" altLang="en-US" sz="2000" b="1" dirty="0">
                <a:latin typeface="Arial"/>
              </a:rPr>
              <a:t>”</a:t>
            </a:r>
            <a:r>
              <a:rPr lang="zh-CN" altLang="en-US" sz="2000" b="1" dirty="0">
                <a:latin typeface="楷体_GB2312" pitchFamily="49" charset="-122"/>
              </a:rPr>
              <a:t>与</a:t>
            </a:r>
            <a:r>
              <a:rPr lang="zh-CN" altLang="en-US" sz="2000" b="1" dirty="0">
                <a:latin typeface="Arial"/>
              </a:rPr>
              <a:t>“</a:t>
            </a:r>
            <a:r>
              <a:rPr lang="zh-CN" altLang="en-US" sz="2000" b="1" dirty="0">
                <a:latin typeface="楷体_GB2312" pitchFamily="49" charset="-122"/>
              </a:rPr>
              <a:t>假</a:t>
            </a:r>
            <a:r>
              <a:rPr lang="zh-CN" altLang="en-US" sz="2000" b="1" dirty="0">
                <a:latin typeface="Arial"/>
              </a:rPr>
              <a:t>”</a:t>
            </a:r>
            <a:r>
              <a:rPr lang="zh-CN" altLang="en-US" sz="2000" b="1" dirty="0">
                <a:latin typeface="楷体_GB2312" pitchFamily="49" charset="-122"/>
              </a:rPr>
              <a:t>、</a:t>
            </a:r>
            <a:r>
              <a:rPr lang="zh-CN" altLang="en-US" sz="2000" b="1" dirty="0">
                <a:latin typeface="Arial"/>
              </a:rPr>
              <a:t>“</a:t>
            </a:r>
            <a:r>
              <a:rPr lang="zh-CN" altLang="en-US" sz="2000" b="1" dirty="0">
                <a:latin typeface="楷体_GB2312" pitchFamily="49" charset="-122"/>
              </a:rPr>
              <a:t>对</a:t>
            </a:r>
            <a:r>
              <a:rPr lang="zh-CN" altLang="en-US" sz="2000" b="1" dirty="0">
                <a:latin typeface="Arial"/>
              </a:rPr>
              <a:t>”</a:t>
            </a:r>
            <a:r>
              <a:rPr lang="zh-CN" altLang="en-US" sz="2000" b="1" dirty="0">
                <a:latin typeface="楷体_GB2312" pitchFamily="49" charset="-122"/>
              </a:rPr>
              <a:t>与</a:t>
            </a:r>
            <a:r>
              <a:rPr lang="zh-CN" altLang="en-US" sz="2000" b="1" dirty="0">
                <a:latin typeface="Arial"/>
              </a:rPr>
              <a:t>“</a:t>
            </a:r>
            <a:r>
              <a:rPr lang="zh-CN" altLang="en-US" sz="2000" b="1" dirty="0">
                <a:latin typeface="楷体_GB2312" pitchFamily="49" charset="-122"/>
              </a:rPr>
              <a:t>错</a:t>
            </a:r>
            <a:r>
              <a:rPr lang="zh-CN" altLang="en-US" sz="2000" b="1" dirty="0">
                <a:latin typeface="Arial"/>
              </a:rPr>
              <a:t>”</a:t>
            </a:r>
            <a:r>
              <a:rPr lang="zh-CN" altLang="en-US" sz="2000" b="1" dirty="0">
                <a:latin typeface="楷体_GB2312" pitchFamily="49" charset="-122"/>
              </a:rPr>
              <a:t>、</a:t>
            </a:r>
            <a:r>
              <a:rPr lang="zh-CN" altLang="en-US" sz="2000" b="1" dirty="0">
                <a:latin typeface="Arial"/>
              </a:rPr>
              <a:t>“</a:t>
            </a:r>
            <a:r>
              <a:rPr lang="zh-CN" altLang="en-US" sz="2000" b="1" dirty="0">
                <a:latin typeface="楷体_GB2312" pitchFamily="49" charset="-122"/>
              </a:rPr>
              <a:t>是</a:t>
            </a:r>
            <a:r>
              <a:rPr lang="zh-CN" altLang="en-US" sz="2000" b="1" dirty="0">
                <a:latin typeface="Arial"/>
              </a:rPr>
              <a:t>”</a:t>
            </a:r>
            <a:r>
              <a:rPr lang="zh-CN" altLang="en-US" sz="2000" b="1" dirty="0">
                <a:latin typeface="楷体_GB2312" pitchFamily="49" charset="-122"/>
              </a:rPr>
              <a:t>与</a:t>
            </a:r>
            <a:r>
              <a:rPr lang="zh-CN" altLang="en-US" sz="2000" b="1" dirty="0">
                <a:latin typeface="Arial"/>
              </a:rPr>
              <a:t>“</a:t>
            </a:r>
            <a:r>
              <a:rPr lang="zh-CN" altLang="en-US" sz="2000" b="1" dirty="0">
                <a:latin typeface="楷体_GB2312" pitchFamily="49" charset="-122"/>
              </a:rPr>
              <a:t>非</a:t>
            </a:r>
            <a:r>
              <a:rPr lang="zh-CN" altLang="en-US" sz="2000" b="1" dirty="0">
                <a:latin typeface="Arial"/>
              </a:rPr>
              <a:t>”</a:t>
            </a:r>
            <a:r>
              <a:rPr lang="zh-CN" altLang="en-US" sz="2000" b="1" dirty="0">
                <a:latin typeface="楷体_GB2312" pitchFamily="49" charset="-122"/>
              </a:rPr>
              <a:t>等具有逻辑性质的信息称为逻辑量，二进制的</a:t>
            </a:r>
            <a:r>
              <a:rPr lang="en-US" altLang="zh-CN" sz="2000" b="1" dirty="0">
                <a:latin typeface="楷体_GB2312" pitchFamily="49" charset="-122"/>
              </a:rPr>
              <a:t>1</a:t>
            </a:r>
            <a:r>
              <a:rPr lang="zh-CN" altLang="en-US" sz="2000" b="1" dirty="0">
                <a:latin typeface="楷体_GB2312" pitchFamily="49" charset="-122"/>
              </a:rPr>
              <a:t>和</a:t>
            </a:r>
            <a:r>
              <a:rPr lang="en-US" altLang="zh-CN" sz="2000" b="1" dirty="0">
                <a:latin typeface="楷体_GB2312" pitchFamily="49" charset="-122"/>
              </a:rPr>
              <a:t>0</a:t>
            </a:r>
            <a:r>
              <a:rPr lang="zh-CN" altLang="en-US" sz="2000" b="1" dirty="0">
                <a:latin typeface="楷体_GB2312" pitchFamily="49" charset="-122"/>
              </a:rPr>
              <a:t>在逻辑上可以表示这种信息。 </a:t>
            </a:r>
          </a:p>
          <a:p>
            <a:pPr lvl="1">
              <a:lnSpc>
                <a:spcPct val="130000"/>
              </a:lnSpc>
            </a:pPr>
            <a:r>
              <a:rPr lang="zh-CN" altLang="en-US" sz="2000" b="1" dirty="0">
                <a:latin typeface="楷体_GB2312" pitchFamily="49" charset="-122"/>
              </a:rPr>
              <a:t>一般来说，在计算机中，逻辑量用于判断某一事件是否成立，成立为</a:t>
            </a:r>
            <a:r>
              <a:rPr lang="en-US" altLang="zh-CN" sz="2000" b="1" dirty="0">
                <a:latin typeface="楷体_GB2312" pitchFamily="49" charset="-122"/>
              </a:rPr>
              <a:t>1</a:t>
            </a:r>
            <a:r>
              <a:rPr lang="zh-CN" altLang="en-US" sz="2000" b="1" dirty="0">
                <a:latin typeface="楷体_GB2312" pitchFamily="49" charset="-122"/>
              </a:rPr>
              <a:t>（</a:t>
            </a:r>
            <a:r>
              <a:rPr lang="zh-CN" altLang="en-US" sz="2000" b="1" dirty="0" smtClean="0">
                <a:latin typeface="楷体_GB2312" pitchFamily="49" charset="-122"/>
              </a:rPr>
              <a:t>真</a:t>
            </a:r>
            <a:r>
              <a:rPr lang="en-US" altLang="zh-CN" sz="2000" b="1" dirty="0" smtClean="0">
                <a:latin typeface="楷体_GB2312" pitchFamily="49" charset="-122"/>
              </a:rPr>
              <a:t>True</a:t>
            </a:r>
            <a:r>
              <a:rPr lang="zh-CN" altLang="en-US" sz="2000" b="1" dirty="0" smtClean="0">
                <a:latin typeface="楷体_GB2312" pitchFamily="49" charset="-122"/>
              </a:rPr>
              <a:t>），</a:t>
            </a:r>
            <a:r>
              <a:rPr lang="zh-CN" altLang="en-US" sz="2000" b="1" dirty="0">
                <a:latin typeface="楷体_GB2312" pitchFamily="49" charset="-122"/>
              </a:rPr>
              <a:t>事件发生；不成立为</a:t>
            </a:r>
            <a:r>
              <a:rPr lang="en-US" altLang="zh-CN" sz="2000" b="1" dirty="0">
                <a:latin typeface="楷体_GB2312" pitchFamily="49" charset="-122"/>
              </a:rPr>
              <a:t>0</a:t>
            </a:r>
            <a:r>
              <a:rPr lang="zh-CN" altLang="en-US" sz="2000" b="1" dirty="0">
                <a:latin typeface="楷体_GB2312" pitchFamily="49" charset="-122"/>
              </a:rPr>
              <a:t>（</a:t>
            </a:r>
            <a:r>
              <a:rPr lang="zh-CN" altLang="en-US" sz="2000" b="1" dirty="0" smtClean="0">
                <a:latin typeface="楷体_GB2312" pitchFamily="49" charset="-122"/>
              </a:rPr>
              <a:t>假</a:t>
            </a:r>
            <a:r>
              <a:rPr lang="en-US" altLang="zh-CN" sz="2000" b="1" dirty="0" smtClean="0">
                <a:latin typeface="楷体_GB2312" pitchFamily="49" charset="-122"/>
              </a:rPr>
              <a:t>False</a:t>
            </a:r>
            <a:r>
              <a:rPr lang="zh-CN" altLang="en-US" sz="2000" b="1" dirty="0" smtClean="0">
                <a:latin typeface="楷体_GB2312" pitchFamily="49" charset="-122"/>
              </a:rPr>
              <a:t>），</a:t>
            </a:r>
            <a:r>
              <a:rPr lang="zh-CN" altLang="en-US" sz="2000" b="1" dirty="0">
                <a:latin typeface="楷体_GB2312" pitchFamily="49" charset="-122"/>
              </a:rPr>
              <a:t>事件不发生。</a:t>
            </a:r>
            <a:endParaRPr lang="zh-CN" altLang="en-US" b="1" dirty="0">
              <a:latin typeface="楷体_GB2312" pitchFamily="49" charset="-122"/>
            </a:endParaRPr>
          </a:p>
        </p:txBody>
      </p:sp>
    </p:spTree>
    <p:extLst>
      <p:ext uri="{BB962C8B-B14F-4D97-AF65-F5344CB8AC3E}">
        <p14:creationId xmlns:p14="http://schemas.microsoft.com/office/powerpoint/2010/main" val="10313743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89891">
                                            <p:txEl>
                                              <p:pRg st="0" end="0"/>
                                            </p:txEl>
                                          </p:spTgt>
                                        </p:tgtEl>
                                        <p:attrNameLst>
                                          <p:attrName>style.visibility</p:attrName>
                                        </p:attrNameLst>
                                      </p:cBhvr>
                                      <p:to>
                                        <p:strVal val="visible"/>
                                      </p:to>
                                    </p:set>
                                    <p:anim calcmode="lin" valueType="num">
                                      <p:cBhvr additive="base">
                                        <p:cTn id="7" dur="500" fill="hold"/>
                                        <p:tgtEl>
                                          <p:spTgt spid="1189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989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89891">
                                            <p:txEl>
                                              <p:pRg st="1" end="1"/>
                                            </p:txEl>
                                          </p:spTgt>
                                        </p:tgtEl>
                                        <p:attrNameLst>
                                          <p:attrName>style.visibility</p:attrName>
                                        </p:attrNameLst>
                                      </p:cBhvr>
                                      <p:to>
                                        <p:strVal val="visible"/>
                                      </p:to>
                                    </p:set>
                                    <p:anim calcmode="lin" valueType="num">
                                      <p:cBhvr additive="base">
                                        <p:cTn id="12" dur="500" fill="hold"/>
                                        <p:tgtEl>
                                          <p:spTgt spid="118989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8989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89891">
                                            <p:txEl>
                                              <p:pRg st="2" end="2"/>
                                            </p:txEl>
                                          </p:spTgt>
                                        </p:tgtEl>
                                        <p:attrNameLst>
                                          <p:attrName>style.visibility</p:attrName>
                                        </p:attrNameLst>
                                      </p:cBhvr>
                                      <p:to>
                                        <p:strVal val="visible"/>
                                      </p:to>
                                    </p:set>
                                    <p:anim calcmode="lin" valueType="num">
                                      <p:cBhvr additive="base">
                                        <p:cTn id="17" dur="500" fill="hold"/>
                                        <p:tgtEl>
                                          <p:spTgt spid="11898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8989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89891">
                                            <p:txEl>
                                              <p:pRg st="3" end="3"/>
                                            </p:txEl>
                                          </p:spTgt>
                                        </p:tgtEl>
                                        <p:attrNameLst>
                                          <p:attrName>style.visibility</p:attrName>
                                        </p:attrNameLst>
                                      </p:cBhvr>
                                      <p:to>
                                        <p:strVal val="visible"/>
                                      </p:to>
                                    </p:set>
                                    <p:anim calcmode="lin" valueType="num">
                                      <p:cBhvr additive="base">
                                        <p:cTn id="22" dur="500" fill="hold"/>
                                        <p:tgtEl>
                                          <p:spTgt spid="118989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898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1331913" y="0"/>
            <a:ext cx="6264275" cy="836613"/>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逻辑运算</a:t>
            </a:r>
          </a:p>
        </p:txBody>
      </p:sp>
      <p:sp>
        <p:nvSpPr>
          <p:cNvPr id="1190915" name="Rectangle 3"/>
          <p:cNvSpPr>
            <a:spLocks noGrp="1" noChangeArrowheads="1"/>
          </p:cNvSpPr>
          <p:nvPr>
            <p:ph type="body" sz="half" idx="1"/>
          </p:nvPr>
        </p:nvSpPr>
        <p:spPr>
          <a:xfrm>
            <a:off x="0" y="1143000"/>
            <a:ext cx="9142413" cy="4591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2700000" scaled="1"/>
                </a:gradFill>
              </a14:hiddenFill>
            </a:ext>
          </a:extLst>
        </p:spPr>
        <p:txBody>
          <a:bodyPr lIns="92075" tIns="46038" rIns="92075" bIns="46038"/>
          <a:lstStyle/>
          <a:p>
            <a:pPr marL="457200" indent="-457200">
              <a:lnSpc>
                <a:spcPct val="130000"/>
              </a:lnSpc>
              <a:buSzPct val="90000"/>
            </a:pPr>
            <a:r>
              <a:rPr lang="zh-CN" altLang="en-US" sz="2400" b="1" dirty="0">
                <a:latin typeface="黑体" pitchFamily="2" charset="-122"/>
              </a:rPr>
              <a:t>二进制信息的逻辑运算</a:t>
            </a:r>
          </a:p>
          <a:p>
            <a:pPr marL="838200" lvl="1" indent="-493713">
              <a:lnSpc>
                <a:spcPct val="130000"/>
              </a:lnSpc>
              <a:buSzPct val="90000"/>
            </a:pPr>
            <a:r>
              <a:rPr lang="zh-CN" altLang="en-US" sz="2200" b="1" dirty="0">
                <a:latin typeface="楷体_GB2312" pitchFamily="49" charset="-122"/>
              </a:rPr>
              <a:t>逻辑量间的运算称为逻辑运算，结果仍为逻辑量</a:t>
            </a:r>
          </a:p>
          <a:p>
            <a:pPr marL="838200" lvl="1" indent="-493713">
              <a:lnSpc>
                <a:spcPct val="130000"/>
              </a:lnSpc>
              <a:buSzPct val="90000"/>
            </a:pPr>
            <a:r>
              <a:rPr lang="zh-CN" altLang="en-US" sz="2200" b="1" dirty="0">
                <a:latin typeface="楷体_GB2312" pitchFamily="49" charset="-122"/>
              </a:rPr>
              <a:t>基本逻辑运算包括与（常用符号</a:t>
            </a:r>
            <a:r>
              <a:rPr lang="en-US" altLang="zh-CN" sz="2200" b="1" dirty="0">
                <a:latin typeface="楷体_GB2312" pitchFamily="49" charset="-122"/>
              </a:rPr>
              <a:t>×</a:t>
            </a:r>
            <a:r>
              <a:rPr lang="zh-CN" altLang="en-US" sz="2200" b="1" dirty="0">
                <a:latin typeface="楷体_GB2312" pitchFamily="49" charset="-122"/>
              </a:rPr>
              <a:t>、</a:t>
            </a:r>
            <a:r>
              <a:rPr lang="en-US" altLang="zh-CN" sz="2200" b="1" dirty="0">
                <a:latin typeface="Arial"/>
              </a:rPr>
              <a:t>·</a:t>
            </a:r>
            <a:r>
              <a:rPr lang="zh-CN" altLang="en-US" sz="2200" b="1" dirty="0">
                <a:latin typeface="楷体_GB2312" pitchFamily="49" charset="-122"/>
              </a:rPr>
              <a:t>、∧表示）、或（常用符号</a:t>
            </a:r>
            <a:r>
              <a:rPr lang="en-US" altLang="zh-CN" sz="2200" b="1" dirty="0">
                <a:latin typeface="楷体_GB2312" pitchFamily="49" charset="-122"/>
              </a:rPr>
              <a:t>+</a:t>
            </a:r>
            <a:r>
              <a:rPr lang="zh-CN" altLang="en-US" sz="2200" b="1" dirty="0">
                <a:latin typeface="楷体_GB2312" pitchFamily="49" charset="-122"/>
              </a:rPr>
              <a:t>、∨表示）、非（常用符号</a:t>
            </a:r>
            <a:r>
              <a:rPr lang="en-US" altLang="zh-CN" sz="2200" b="1" dirty="0">
                <a:latin typeface="Arial"/>
              </a:rPr>
              <a:t>¯</a:t>
            </a:r>
            <a:r>
              <a:rPr lang="zh-CN" altLang="en-US" sz="2200" b="1" dirty="0">
                <a:latin typeface="楷体_GB2312" pitchFamily="49" charset="-122"/>
              </a:rPr>
              <a:t>表示） </a:t>
            </a:r>
          </a:p>
          <a:p>
            <a:pPr marL="838200" lvl="1" indent="-493713">
              <a:lnSpc>
                <a:spcPct val="130000"/>
              </a:lnSpc>
              <a:buSzPct val="90000"/>
            </a:pPr>
            <a:r>
              <a:rPr lang="zh-CN" altLang="en-US" sz="2200" b="1" dirty="0">
                <a:latin typeface="楷体_GB2312" pitchFamily="49" charset="-122"/>
              </a:rPr>
              <a:t>逻辑与运算规则：</a:t>
            </a:r>
            <a:r>
              <a:rPr lang="en-US" altLang="zh-CN" sz="2200" b="1" dirty="0">
                <a:latin typeface="楷体_GB2312" pitchFamily="49" charset="-122"/>
              </a:rPr>
              <a:t>0∧0=0    0∧1=0   1∧0=0   1∧1=1</a:t>
            </a:r>
          </a:p>
          <a:p>
            <a:pPr marL="838200" lvl="1" indent="-493713">
              <a:lnSpc>
                <a:spcPct val="130000"/>
              </a:lnSpc>
              <a:buSzPct val="90000"/>
            </a:pPr>
            <a:r>
              <a:rPr lang="zh-CN" altLang="en-US" sz="2200" b="1" dirty="0">
                <a:latin typeface="楷体_GB2312" pitchFamily="49" charset="-122"/>
              </a:rPr>
              <a:t>逻辑或运算规则：</a:t>
            </a:r>
            <a:r>
              <a:rPr lang="en-US" altLang="zh-CN" sz="2200" b="1" dirty="0">
                <a:latin typeface="楷体_GB2312" pitchFamily="49" charset="-122"/>
              </a:rPr>
              <a:t>0∨0=0    0∨1=1   1∨0=1   1∨1=1</a:t>
            </a:r>
          </a:p>
          <a:p>
            <a:pPr marL="838200" lvl="1" indent="-493713">
              <a:lnSpc>
                <a:spcPct val="130000"/>
              </a:lnSpc>
              <a:buSzPct val="90000"/>
            </a:pPr>
            <a:r>
              <a:rPr lang="zh-CN" altLang="en-US" sz="2200" b="1" dirty="0">
                <a:latin typeface="楷体_GB2312" pitchFamily="49" charset="-122"/>
              </a:rPr>
              <a:t>逻辑非运算规则：</a:t>
            </a:r>
            <a:r>
              <a:rPr lang="en-US" altLang="zh-CN" sz="2200" b="1" dirty="0">
                <a:latin typeface="楷体_GB2312" pitchFamily="49" charset="-122"/>
              </a:rPr>
              <a:t>0=1    1=0 </a:t>
            </a:r>
          </a:p>
          <a:p>
            <a:pPr marL="838200" lvl="1" indent="-493713">
              <a:lnSpc>
                <a:spcPct val="130000"/>
              </a:lnSpc>
              <a:buSzPct val="90000"/>
            </a:pPr>
            <a:r>
              <a:rPr lang="zh-CN" altLang="en-US" sz="2200" b="1" dirty="0">
                <a:latin typeface="楷体_GB2312" pitchFamily="49" charset="-122"/>
              </a:rPr>
              <a:t>逻辑运算的优先级依次为</a:t>
            </a:r>
            <a:r>
              <a:rPr lang="zh-CN" altLang="en-US" sz="2200" b="1" dirty="0">
                <a:latin typeface="Arial"/>
              </a:rPr>
              <a:t>“</a:t>
            </a:r>
            <a:r>
              <a:rPr lang="zh-CN" altLang="en-US" sz="2200" b="1" dirty="0">
                <a:latin typeface="楷体_GB2312" pitchFamily="49" charset="-122"/>
              </a:rPr>
              <a:t>非</a:t>
            </a:r>
            <a:r>
              <a:rPr lang="zh-CN" altLang="en-US" sz="2200" b="1" dirty="0">
                <a:latin typeface="Arial"/>
              </a:rPr>
              <a:t>”</a:t>
            </a:r>
            <a:r>
              <a:rPr lang="zh-CN" altLang="en-US" sz="2200" b="1" dirty="0">
                <a:latin typeface="楷体_GB2312" pitchFamily="49" charset="-122"/>
              </a:rPr>
              <a:t>、</a:t>
            </a:r>
            <a:r>
              <a:rPr lang="zh-CN" altLang="en-US" sz="2200" b="1" dirty="0">
                <a:latin typeface="Arial"/>
              </a:rPr>
              <a:t>“</a:t>
            </a:r>
            <a:r>
              <a:rPr lang="zh-CN" altLang="en-US" sz="2200" b="1" dirty="0">
                <a:latin typeface="楷体_GB2312" pitchFamily="49" charset="-122"/>
              </a:rPr>
              <a:t>与</a:t>
            </a:r>
            <a:r>
              <a:rPr lang="zh-CN" altLang="en-US" sz="2200" b="1" dirty="0">
                <a:latin typeface="Arial"/>
              </a:rPr>
              <a:t>”</a:t>
            </a:r>
            <a:r>
              <a:rPr lang="zh-CN" altLang="en-US" sz="2200" b="1" dirty="0">
                <a:latin typeface="楷体_GB2312" pitchFamily="49" charset="-122"/>
              </a:rPr>
              <a:t>和</a:t>
            </a:r>
            <a:r>
              <a:rPr lang="zh-CN" altLang="en-US" sz="2200" b="1" dirty="0">
                <a:latin typeface="Arial"/>
              </a:rPr>
              <a:t>“</a:t>
            </a:r>
            <a:r>
              <a:rPr lang="zh-CN" altLang="en-US" sz="2200" b="1" dirty="0">
                <a:latin typeface="楷体_GB2312" pitchFamily="49" charset="-122"/>
              </a:rPr>
              <a:t>或</a:t>
            </a:r>
            <a:r>
              <a:rPr lang="zh-CN" altLang="en-US" sz="2200" b="1" dirty="0">
                <a:latin typeface="Arial"/>
              </a:rPr>
              <a:t>”</a:t>
            </a:r>
            <a:r>
              <a:rPr lang="zh-CN" altLang="en-US" sz="2200" b="1" dirty="0">
                <a:latin typeface="楷体_GB2312" pitchFamily="49" charset="-122"/>
              </a:rPr>
              <a:t>；改变优先级的方法是使用括号</a:t>
            </a:r>
            <a:r>
              <a:rPr lang="zh-CN" altLang="en-US" sz="2200" b="1" dirty="0">
                <a:latin typeface="Arial"/>
              </a:rPr>
              <a:t>“</a:t>
            </a:r>
            <a:r>
              <a:rPr lang="zh-CN" altLang="en-US" sz="2200" b="1" dirty="0">
                <a:latin typeface="楷体_GB2312" pitchFamily="49" charset="-122"/>
              </a:rPr>
              <a:t>（ ）</a:t>
            </a:r>
            <a:r>
              <a:rPr lang="zh-CN" altLang="en-US" sz="2200" b="1" dirty="0">
                <a:latin typeface="Arial"/>
              </a:rPr>
              <a:t>”</a:t>
            </a:r>
            <a:r>
              <a:rPr lang="zh-CN" altLang="en-US" sz="2200" b="1" dirty="0">
                <a:latin typeface="楷体_GB2312" pitchFamily="49" charset="-122"/>
              </a:rPr>
              <a:t>，括号内的逻辑式优先执行</a:t>
            </a:r>
          </a:p>
        </p:txBody>
      </p:sp>
      <p:sp>
        <p:nvSpPr>
          <p:cNvPr id="1190916" name="Line 4"/>
          <p:cNvSpPr>
            <a:spLocks noChangeShapeType="1"/>
          </p:cNvSpPr>
          <p:nvPr/>
        </p:nvSpPr>
        <p:spPr bwMode="auto">
          <a:xfrm>
            <a:off x="3733800" y="4648200"/>
            <a:ext cx="228600" cy="0"/>
          </a:xfrm>
          <a:prstGeom prst="line">
            <a:avLst/>
          </a:prstGeom>
          <a:noFill/>
          <a:ln w="190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0917" name="Line 5"/>
          <p:cNvSpPr>
            <a:spLocks noChangeShapeType="1"/>
          </p:cNvSpPr>
          <p:nvPr/>
        </p:nvSpPr>
        <p:spPr bwMode="auto">
          <a:xfrm>
            <a:off x="4495800" y="4648200"/>
            <a:ext cx="228600" cy="0"/>
          </a:xfrm>
          <a:prstGeom prst="line">
            <a:avLst/>
          </a:prstGeom>
          <a:noFill/>
          <a:ln w="190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0918" name="Line 6"/>
          <p:cNvSpPr>
            <a:spLocks noChangeShapeType="1"/>
          </p:cNvSpPr>
          <p:nvPr/>
        </p:nvSpPr>
        <p:spPr bwMode="auto">
          <a:xfrm>
            <a:off x="3203575" y="4292600"/>
            <a:ext cx="144463"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190919" name="Line 7"/>
          <p:cNvSpPr>
            <a:spLocks noChangeShapeType="1"/>
          </p:cNvSpPr>
          <p:nvPr/>
        </p:nvSpPr>
        <p:spPr bwMode="auto">
          <a:xfrm>
            <a:off x="4140200" y="4292600"/>
            <a:ext cx="144463"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7444644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90915">
                                            <p:txEl>
                                              <p:pRg st="0" end="0"/>
                                            </p:txEl>
                                          </p:spTgt>
                                        </p:tgtEl>
                                        <p:attrNameLst>
                                          <p:attrName>style.visibility</p:attrName>
                                        </p:attrNameLst>
                                      </p:cBhvr>
                                      <p:to>
                                        <p:strVal val="visible"/>
                                      </p:to>
                                    </p:set>
                                    <p:animEffect transition="in" filter="wipe(down)">
                                      <p:cBhvr>
                                        <p:cTn id="7" dur="500"/>
                                        <p:tgtEl>
                                          <p:spTgt spid="1190915">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190915">
                                            <p:txEl>
                                              <p:pRg st="1" end="1"/>
                                            </p:txEl>
                                          </p:spTgt>
                                        </p:tgtEl>
                                        <p:attrNameLst>
                                          <p:attrName>style.visibility</p:attrName>
                                        </p:attrNameLst>
                                      </p:cBhvr>
                                      <p:to>
                                        <p:strVal val="visible"/>
                                      </p:to>
                                    </p:set>
                                    <p:animEffect transition="in" filter="wipe(down)">
                                      <p:cBhvr>
                                        <p:cTn id="11" dur="500"/>
                                        <p:tgtEl>
                                          <p:spTgt spid="1190915">
                                            <p:txEl>
                                              <p:pRg st="1" end="1"/>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90915">
                                            <p:txEl>
                                              <p:pRg st="2" end="2"/>
                                            </p:txEl>
                                          </p:spTgt>
                                        </p:tgtEl>
                                        <p:attrNameLst>
                                          <p:attrName>style.visibility</p:attrName>
                                        </p:attrNameLst>
                                      </p:cBhvr>
                                      <p:to>
                                        <p:strVal val="visible"/>
                                      </p:to>
                                    </p:set>
                                    <p:animEffect transition="in" filter="wipe(down)">
                                      <p:cBhvr>
                                        <p:cTn id="15" dur="500"/>
                                        <p:tgtEl>
                                          <p:spTgt spid="1190915">
                                            <p:txEl>
                                              <p:pRg st="2" end="2"/>
                                            </p:txEl>
                                          </p:spTgt>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90915">
                                            <p:txEl>
                                              <p:pRg st="3" end="3"/>
                                            </p:txEl>
                                          </p:spTgt>
                                        </p:tgtEl>
                                        <p:attrNameLst>
                                          <p:attrName>style.visibility</p:attrName>
                                        </p:attrNameLst>
                                      </p:cBhvr>
                                      <p:to>
                                        <p:strVal val="visible"/>
                                      </p:to>
                                    </p:set>
                                    <p:animEffect transition="in" filter="wipe(down)">
                                      <p:cBhvr>
                                        <p:cTn id="19" dur="500"/>
                                        <p:tgtEl>
                                          <p:spTgt spid="1190915">
                                            <p:txEl>
                                              <p:pRg st="3" end="3"/>
                                            </p:txEl>
                                          </p:spTgt>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90915">
                                            <p:txEl>
                                              <p:pRg st="4" end="4"/>
                                            </p:txEl>
                                          </p:spTgt>
                                        </p:tgtEl>
                                        <p:attrNameLst>
                                          <p:attrName>style.visibility</p:attrName>
                                        </p:attrNameLst>
                                      </p:cBhvr>
                                      <p:to>
                                        <p:strVal val="visible"/>
                                      </p:to>
                                    </p:set>
                                    <p:animEffect transition="in" filter="wipe(down)">
                                      <p:cBhvr>
                                        <p:cTn id="23" dur="500"/>
                                        <p:tgtEl>
                                          <p:spTgt spid="1190915">
                                            <p:txEl>
                                              <p:pRg st="4" end="4"/>
                                            </p:txEl>
                                          </p:spTgt>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90915">
                                            <p:txEl>
                                              <p:pRg st="5" end="5"/>
                                            </p:txEl>
                                          </p:spTgt>
                                        </p:tgtEl>
                                        <p:attrNameLst>
                                          <p:attrName>style.visibility</p:attrName>
                                        </p:attrNameLst>
                                      </p:cBhvr>
                                      <p:to>
                                        <p:strVal val="visible"/>
                                      </p:to>
                                    </p:set>
                                    <p:animEffect transition="in" filter="wipe(down)">
                                      <p:cBhvr>
                                        <p:cTn id="27" dur="500"/>
                                        <p:tgtEl>
                                          <p:spTgt spid="1190915">
                                            <p:txEl>
                                              <p:pRg st="5" end="5"/>
                                            </p:txEl>
                                          </p:spTgt>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190915">
                                            <p:txEl>
                                              <p:pRg st="6" end="6"/>
                                            </p:txEl>
                                          </p:spTgt>
                                        </p:tgtEl>
                                        <p:attrNameLst>
                                          <p:attrName>style.visibility</p:attrName>
                                        </p:attrNameLst>
                                      </p:cBhvr>
                                      <p:to>
                                        <p:strVal val="visible"/>
                                      </p:to>
                                    </p:set>
                                    <p:animEffect transition="in" filter="wipe(down)">
                                      <p:cBhvr>
                                        <p:cTn id="31" dur="500"/>
                                        <p:tgtEl>
                                          <p:spTgt spid="1190915">
                                            <p:txEl>
                                              <p:pRg st="6" end="6"/>
                                            </p:txEl>
                                          </p:spTgt>
                                        </p:tgtEl>
                                      </p:cBhvr>
                                    </p:animEffect>
                                  </p:childTnLst>
                                </p:cTn>
                              </p:par>
                            </p:childTnLst>
                          </p:cTn>
                        </p:par>
                        <p:par>
                          <p:cTn id="32" fill="hold" nodeType="afterGroup">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1190918"/>
                                        </p:tgtEl>
                                        <p:attrNameLst>
                                          <p:attrName>style.visibility</p:attrName>
                                        </p:attrNameLst>
                                      </p:cBhvr>
                                      <p:to>
                                        <p:strVal val="visible"/>
                                      </p:to>
                                    </p:set>
                                  </p:childTnLst>
                                </p:cTn>
                              </p:par>
                            </p:childTnLst>
                          </p:cTn>
                        </p:par>
                        <p:par>
                          <p:cTn id="35" fill="hold" nodeType="afterGroup">
                            <p:stCondLst>
                              <p:cond delay="3500"/>
                            </p:stCondLst>
                            <p:childTnLst>
                              <p:par>
                                <p:cTn id="36" presetID="1" presetClass="entr" presetSubtype="0" fill="hold" grpId="0" nodeType="afterEffect">
                                  <p:stCondLst>
                                    <p:cond delay="0"/>
                                  </p:stCondLst>
                                  <p:childTnLst>
                                    <p:set>
                                      <p:cBhvr>
                                        <p:cTn id="37" dur="1" fill="hold">
                                          <p:stCondLst>
                                            <p:cond delay="0"/>
                                          </p:stCondLst>
                                        </p:cTn>
                                        <p:tgtEl>
                                          <p:spTgt spid="1190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8" grpId="0" animBg="1"/>
      <p:bldP spid="11909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ChangeArrowheads="1"/>
          </p:cNvSpPr>
          <p:nvPr/>
        </p:nvSpPr>
        <p:spPr bwMode="auto">
          <a:xfrm>
            <a:off x="0" y="1916113"/>
            <a:ext cx="9144000" cy="3644900"/>
          </a:xfrm>
          <a:prstGeom prst="rect">
            <a:avLst/>
          </a:prstGeom>
          <a:solidFill>
            <a:schemeClr val="accent2"/>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191939" name="Rectangle 3"/>
          <p:cNvSpPr>
            <a:spLocks noGrp="1" noChangeArrowheads="1"/>
          </p:cNvSpPr>
          <p:nvPr>
            <p:ph type="title"/>
          </p:nvPr>
        </p:nvSpPr>
        <p:spPr>
          <a:xfrm>
            <a:off x="1619250" y="0"/>
            <a:ext cx="5905500"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逻辑运算</a:t>
            </a:r>
          </a:p>
        </p:txBody>
      </p:sp>
      <p:sp>
        <p:nvSpPr>
          <p:cNvPr id="1191940" name="Rectangle 4"/>
          <p:cNvSpPr>
            <a:spLocks noGrp="1" noChangeArrowheads="1"/>
          </p:cNvSpPr>
          <p:nvPr>
            <p:ph type="body" sz="half" idx="1"/>
          </p:nvPr>
        </p:nvSpPr>
        <p:spPr>
          <a:xfrm>
            <a:off x="1588" y="1125538"/>
            <a:ext cx="9142412" cy="4679950"/>
          </a:xfrm>
          <a:noFill/>
          <a:ln/>
          <a:extLst>
            <a:ext uri="{909E8E84-426E-40DD-AFC4-6F175D3DCCD1}">
              <a14:hiddenFill xmlns:a14="http://schemas.microsoft.com/office/drawing/2010/main">
                <a:solidFill>
                  <a:schemeClr val="accent2"/>
                </a:solidFill>
              </a14:hiddenFill>
            </a:ext>
          </a:extLst>
        </p:spPr>
        <p:txBody>
          <a:bodyPr lIns="92075" tIns="46038" rIns="92075" bIns="46038"/>
          <a:lstStyle/>
          <a:p>
            <a:pPr>
              <a:lnSpc>
                <a:spcPct val="110000"/>
              </a:lnSpc>
              <a:spcBef>
                <a:spcPct val="60000"/>
              </a:spcBef>
              <a:buFont typeface="Marlett" pitchFamily="2" charset="2"/>
              <a:buChar char="n"/>
            </a:pPr>
            <a:r>
              <a:rPr lang="zh-CN" altLang="en-US" sz="2400" b="1" dirty="0">
                <a:latin typeface="黑体" pitchFamily="2" charset="-122"/>
              </a:rPr>
              <a:t>二进制信息的逻辑运算</a:t>
            </a:r>
          </a:p>
        </p:txBody>
      </p:sp>
      <p:grpSp>
        <p:nvGrpSpPr>
          <p:cNvPr id="1191941" name="Group 5"/>
          <p:cNvGrpSpPr>
            <a:grpSpLocks/>
          </p:cNvGrpSpPr>
          <p:nvPr/>
        </p:nvGrpSpPr>
        <p:grpSpPr bwMode="auto">
          <a:xfrm>
            <a:off x="250825" y="2362200"/>
            <a:ext cx="6948488" cy="3063875"/>
            <a:chOff x="446" y="1248"/>
            <a:chExt cx="4377" cy="1930"/>
          </a:xfrm>
        </p:grpSpPr>
        <p:sp>
          <p:nvSpPr>
            <p:cNvPr id="1191942" name="Text Box 6"/>
            <p:cNvSpPr txBox="1">
              <a:spLocks noChangeArrowheads="1"/>
            </p:cNvSpPr>
            <p:nvPr/>
          </p:nvSpPr>
          <p:spPr bwMode="auto">
            <a:xfrm>
              <a:off x="2892" y="2654"/>
              <a:ext cx="1931" cy="524"/>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solidFill>
                    <a:schemeClr val="bg1"/>
                  </a:solidFill>
                  <a:latin typeface="Times New Roman" pitchFamily="18" charset="0"/>
                  <a:ea typeface="宋体" charset="-122"/>
                </a:rPr>
                <a:t>11011101=00100010</a:t>
              </a:r>
              <a:endParaRPr lang="en-US" altLang="zh-CN" sz="2400">
                <a:solidFill>
                  <a:schemeClr val="bg1"/>
                </a:solidFill>
                <a:ea typeface="宋体" charset="-122"/>
              </a:endParaRPr>
            </a:p>
          </p:txBody>
        </p:sp>
        <p:sp>
          <p:nvSpPr>
            <p:cNvPr id="1191943" name="Text Box 7"/>
            <p:cNvSpPr txBox="1">
              <a:spLocks noChangeArrowheads="1"/>
            </p:cNvSpPr>
            <p:nvPr/>
          </p:nvSpPr>
          <p:spPr bwMode="auto">
            <a:xfrm>
              <a:off x="987" y="1248"/>
              <a:ext cx="1276" cy="86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solidFill>
                    <a:schemeClr val="bg1"/>
                  </a:solidFill>
                  <a:latin typeface="Times New Roman" pitchFamily="18" charset="0"/>
                  <a:ea typeface="宋体" charset="-122"/>
                </a:rPr>
                <a:t>11011101</a:t>
              </a:r>
            </a:p>
            <a:p>
              <a:pPr algn="just"/>
              <a:r>
                <a:rPr lang="en-US" altLang="zh-CN" sz="2400">
                  <a:solidFill>
                    <a:schemeClr val="bg1"/>
                  </a:solidFill>
                  <a:latin typeface="Times New Roman" pitchFamily="18" charset="0"/>
                  <a:ea typeface="宋体" charset="-122"/>
                </a:rPr>
                <a:t>10110100</a:t>
              </a:r>
              <a:endParaRPr lang="en-US" altLang="zh-CN" sz="2400">
                <a:solidFill>
                  <a:schemeClr val="bg1"/>
                </a:solidFill>
                <a:ea typeface="宋体" charset="-122"/>
              </a:endParaRPr>
            </a:p>
          </p:txBody>
        </p:sp>
        <p:sp>
          <p:nvSpPr>
            <p:cNvPr id="1191944" name="Text Box 8"/>
            <p:cNvSpPr txBox="1">
              <a:spLocks noChangeArrowheads="1"/>
            </p:cNvSpPr>
            <p:nvPr/>
          </p:nvSpPr>
          <p:spPr bwMode="auto">
            <a:xfrm>
              <a:off x="3300" y="1248"/>
              <a:ext cx="1459" cy="31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solidFill>
                    <a:schemeClr val="bg1"/>
                  </a:solidFill>
                  <a:latin typeface="Times New Roman" pitchFamily="18" charset="0"/>
                  <a:ea typeface="宋体" charset="-122"/>
                </a:rPr>
                <a:t>11011101</a:t>
              </a:r>
            </a:p>
            <a:p>
              <a:pPr algn="just"/>
              <a:r>
                <a:rPr lang="en-US" altLang="zh-CN" sz="2400">
                  <a:solidFill>
                    <a:schemeClr val="bg1"/>
                  </a:solidFill>
                  <a:latin typeface="Times New Roman" pitchFamily="18" charset="0"/>
                  <a:ea typeface="宋体" charset="-122"/>
                </a:rPr>
                <a:t>10110100</a:t>
              </a:r>
              <a:endParaRPr lang="en-US" altLang="zh-CN" sz="2400">
                <a:solidFill>
                  <a:schemeClr val="bg1"/>
                </a:solidFill>
                <a:ea typeface="宋体" charset="-122"/>
              </a:endParaRPr>
            </a:p>
          </p:txBody>
        </p:sp>
        <p:sp>
          <p:nvSpPr>
            <p:cNvPr id="1191945" name="Line 9"/>
            <p:cNvSpPr>
              <a:spLocks noChangeShapeType="1"/>
            </p:cNvSpPr>
            <p:nvPr/>
          </p:nvSpPr>
          <p:spPr bwMode="auto">
            <a:xfrm>
              <a:off x="624" y="1747"/>
              <a:ext cx="12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1946" name="Text Box 10"/>
            <p:cNvSpPr txBox="1">
              <a:spLocks noChangeArrowheads="1"/>
            </p:cNvSpPr>
            <p:nvPr/>
          </p:nvSpPr>
          <p:spPr bwMode="auto">
            <a:xfrm>
              <a:off x="1304" y="1545"/>
              <a:ext cx="156" cy="289"/>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endParaRPr lang="zh-CN" altLang="zh-CN" b="0">
                <a:ea typeface="宋体" charset="-122"/>
              </a:endParaRPr>
            </a:p>
          </p:txBody>
        </p:sp>
        <p:sp>
          <p:nvSpPr>
            <p:cNvPr id="1191947" name="Text Box 11"/>
            <p:cNvSpPr txBox="1">
              <a:spLocks noChangeArrowheads="1"/>
            </p:cNvSpPr>
            <p:nvPr/>
          </p:nvSpPr>
          <p:spPr bwMode="auto">
            <a:xfrm>
              <a:off x="446" y="1475"/>
              <a:ext cx="586" cy="22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r>
                <a:rPr lang="zh-CN" altLang="en-US" sz="2400" dirty="0" smtClean="0">
                  <a:solidFill>
                    <a:schemeClr val="bg1"/>
                  </a:solidFill>
                  <a:latin typeface="Times New Roman" pitchFamily="18" charset="0"/>
                  <a:ea typeface="宋体" charset="-122"/>
                </a:rPr>
                <a:t>与</a:t>
              </a:r>
              <a:r>
                <a:rPr lang="en-US" altLang="zh-CN" sz="2400" dirty="0" smtClean="0">
                  <a:solidFill>
                    <a:schemeClr val="bg1"/>
                  </a:solidFill>
                  <a:latin typeface="Times New Roman" pitchFamily="18" charset="0"/>
                  <a:ea typeface="宋体" charset="-122"/>
                </a:rPr>
                <a:t>∧</a:t>
              </a:r>
              <a:endParaRPr lang="en-US" altLang="zh-CN" sz="2400" dirty="0">
                <a:solidFill>
                  <a:schemeClr val="bg1"/>
                </a:solidFill>
                <a:ea typeface="宋体" charset="-122"/>
              </a:endParaRPr>
            </a:p>
          </p:txBody>
        </p:sp>
        <p:sp>
          <p:nvSpPr>
            <p:cNvPr id="1191948" name="Text Box 12"/>
            <p:cNvSpPr txBox="1">
              <a:spLocks noChangeArrowheads="1"/>
            </p:cNvSpPr>
            <p:nvPr/>
          </p:nvSpPr>
          <p:spPr bwMode="auto">
            <a:xfrm>
              <a:off x="987" y="1702"/>
              <a:ext cx="1089" cy="434"/>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solidFill>
                    <a:schemeClr val="bg1"/>
                  </a:solidFill>
                  <a:latin typeface="Times New Roman" pitchFamily="18" charset="0"/>
                  <a:ea typeface="宋体" charset="-122"/>
                </a:rPr>
                <a:t>10010100</a:t>
              </a:r>
              <a:endParaRPr lang="en-US" altLang="zh-CN" sz="2400">
                <a:solidFill>
                  <a:schemeClr val="bg1"/>
                </a:solidFill>
                <a:ea typeface="宋体" charset="-122"/>
              </a:endParaRPr>
            </a:p>
          </p:txBody>
        </p:sp>
        <p:sp>
          <p:nvSpPr>
            <p:cNvPr id="1191949" name="Line 13"/>
            <p:cNvSpPr>
              <a:spLocks noChangeShapeType="1"/>
            </p:cNvSpPr>
            <p:nvPr/>
          </p:nvSpPr>
          <p:spPr bwMode="auto">
            <a:xfrm>
              <a:off x="2937" y="1747"/>
              <a:ext cx="1271"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1950" name="Text Box 14"/>
            <p:cNvSpPr txBox="1">
              <a:spLocks noChangeArrowheads="1"/>
            </p:cNvSpPr>
            <p:nvPr/>
          </p:nvSpPr>
          <p:spPr bwMode="auto">
            <a:xfrm>
              <a:off x="2714" y="1475"/>
              <a:ext cx="541" cy="272"/>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r>
                <a:rPr lang="zh-CN" altLang="en-US" sz="2400" dirty="0">
                  <a:solidFill>
                    <a:schemeClr val="bg1"/>
                  </a:solidFill>
                  <a:latin typeface="Times New Roman" pitchFamily="18" charset="0"/>
                  <a:ea typeface="宋体" charset="-122"/>
                </a:rPr>
                <a:t>或</a:t>
              </a:r>
              <a:r>
                <a:rPr lang="en-US" altLang="zh-CN" sz="2400" dirty="0" smtClean="0">
                  <a:solidFill>
                    <a:schemeClr val="bg1"/>
                  </a:solidFill>
                  <a:latin typeface="Times New Roman" pitchFamily="18" charset="0"/>
                  <a:ea typeface="宋体" charset="-122"/>
                </a:rPr>
                <a:t>∨</a:t>
              </a:r>
              <a:endParaRPr lang="en-US" altLang="zh-CN" sz="2400" dirty="0">
                <a:solidFill>
                  <a:schemeClr val="bg1"/>
                </a:solidFill>
                <a:ea typeface="宋体" charset="-122"/>
              </a:endParaRPr>
            </a:p>
          </p:txBody>
        </p:sp>
        <p:sp>
          <p:nvSpPr>
            <p:cNvPr id="1191951" name="Text Box 15"/>
            <p:cNvSpPr txBox="1">
              <a:spLocks noChangeArrowheads="1"/>
            </p:cNvSpPr>
            <p:nvPr/>
          </p:nvSpPr>
          <p:spPr bwMode="auto">
            <a:xfrm>
              <a:off x="3300" y="1701"/>
              <a:ext cx="1225" cy="40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400">
                  <a:solidFill>
                    <a:schemeClr val="bg1"/>
                  </a:solidFill>
                  <a:latin typeface="Times New Roman" pitchFamily="18" charset="0"/>
                  <a:ea typeface="宋体" charset="-122"/>
                </a:rPr>
                <a:t>11111101</a:t>
              </a:r>
              <a:endParaRPr lang="en-US" altLang="zh-CN" sz="2400">
                <a:solidFill>
                  <a:schemeClr val="bg1"/>
                </a:solidFill>
                <a:ea typeface="宋体" charset="-122"/>
              </a:endParaRPr>
            </a:p>
          </p:txBody>
        </p:sp>
        <p:sp>
          <p:nvSpPr>
            <p:cNvPr id="1191952" name="Line 16"/>
            <p:cNvSpPr>
              <a:spLocks noChangeShapeType="1"/>
            </p:cNvSpPr>
            <p:nvPr/>
          </p:nvSpPr>
          <p:spPr bwMode="auto">
            <a:xfrm>
              <a:off x="2937" y="2700"/>
              <a:ext cx="771"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 name="Text Box 14"/>
            <p:cNvSpPr txBox="1">
              <a:spLocks noChangeArrowheads="1"/>
            </p:cNvSpPr>
            <p:nvPr/>
          </p:nvSpPr>
          <p:spPr bwMode="auto">
            <a:xfrm>
              <a:off x="2330" y="2564"/>
              <a:ext cx="541" cy="272"/>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r>
                <a:rPr lang="zh-CN" altLang="en-US" sz="2400" dirty="0" smtClean="0">
                  <a:solidFill>
                    <a:schemeClr val="bg1"/>
                  </a:solidFill>
                  <a:latin typeface="Times New Roman" pitchFamily="18" charset="0"/>
                  <a:ea typeface="宋体" charset="-122"/>
                </a:rPr>
                <a:t>非</a:t>
              </a:r>
              <a:endParaRPr lang="en-US" altLang="zh-CN" sz="2400" dirty="0">
                <a:solidFill>
                  <a:schemeClr val="bg1"/>
                </a:solidFill>
                <a:ea typeface="宋体" charset="-122"/>
              </a:endParaRPr>
            </a:p>
          </p:txBody>
        </p:sp>
      </p:grpSp>
    </p:spTree>
    <p:extLst>
      <p:ext uri="{BB962C8B-B14F-4D97-AF65-F5344CB8AC3E}">
        <p14:creationId xmlns:p14="http://schemas.microsoft.com/office/powerpoint/2010/main" val="12905106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1403350" y="115888"/>
            <a:ext cx="5867400" cy="765175"/>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计量单位</a:t>
            </a:r>
          </a:p>
        </p:txBody>
      </p:sp>
      <p:sp>
        <p:nvSpPr>
          <p:cNvPr id="1192963" name="Rectangle 3"/>
          <p:cNvSpPr>
            <a:spLocks noGrp="1" noChangeArrowheads="1"/>
          </p:cNvSpPr>
          <p:nvPr>
            <p:ph type="body" sz="half" idx="1"/>
          </p:nvPr>
        </p:nvSpPr>
        <p:spPr>
          <a:xfrm>
            <a:off x="323850" y="1052513"/>
            <a:ext cx="8820150" cy="4824412"/>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10000"/>
              </a:lnSpc>
              <a:spcBef>
                <a:spcPct val="60000"/>
              </a:spcBef>
              <a:buFont typeface="Marlett" pitchFamily="2" charset="2"/>
              <a:buChar char="n"/>
            </a:pPr>
            <a:r>
              <a:rPr lang="zh-CN" altLang="en-US" sz="2400" b="1" dirty="0">
                <a:latin typeface="黑体" pitchFamily="2" charset="-122"/>
              </a:rPr>
              <a:t>信息的计量单位</a:t>
            </a:r>
          </a:p>
          <a:p>
            <a:pPr lvl="1">
              <a:lnSpc>
                <a:spcPct val="90000"/>
              </a:lnSpc>
            </a:pPr>
            <a:r>
              <a:rPr lang="zh-CN" altLang="en-US" sz="1800" b="1" dirty="0">
                <a:latin typeface="楷体_GB2312" pitchFamily="49" charset="-122"/>
              </a:rPr>
              <a:t>各种信息在计算机内部都以二进制形式存储。 </a:t>
            </a:r>
          </a:p>
          <a:p>
            <a:pPr lvl="1">
              <a:lnSpc>
                <a:spcPct val="90000"/>
              </a:lnSpc>
            </a:pPr>
            <a:r>
              <a:rPr lang="zh-CN" altLang="en-US" sz="1800" b="1" dirty="0">
                <a:latin typeface="楷体_GB2312" pitchFamily="49" charset="-122"/>
              </a:rPr>
              <a:t>基本存储单位 </a:t>
            </a:r>
          </a:p>
          <a:p>
            <a:pPr lvl="2">
              <a:lnSpc>
                <a:spcPct val="90000"/>
              </a:lnSpc>
            </a:pPr>
            <a:r>
              <a:rPr lang="zh-CN" altLang="en-US" sz="1900" b="1" dirty="0">
                <a:solidFill>
                  <a:srgbClr val="FF0000"/>
                </a:solidFill>
                <a:latin typeface="楷体_GB2312" pitchFamily="49" charset="-122"/>
              </a:rPr>
              <a:t>位</a:t>
            </a:r>
            <a:r>
              <a:rPr lang="en-US" altLang="zh-CN" sz="1900" b="1" dirty="0">
                <a:solidFill>
                  <a:srgbClr val="FF0000"/>
                </a:solidFill>
                <a:latin typeface="楷体_GB2312" pitchFamily="49" charset="-122"/>
              </a:rPr>
              <a:t>(bit)</a:t>
            </a:r>
            <a:r>
              <a:rPr lang="zh-CN" altLang="en-US" sz="1900" b="1" dirty="0">
                <a:latin typeface="楷体_GB2312" pitchFamily="49" charset="-122"/>
              </a:rPr>
              <a:t>：比特，</a:t>
            </a:r>
            <a:r>
              <a:rPr lang="zh-CN" altLang="en-US" sz="1900" b="1" dirty="0">
                <a:solidFill>
                  <a:srgbClr val="FF0000"/>
                </a:solidFill>
                <a:latin typeface="楷体_GB2312" pitchFamily="49" charset="-122"/>
              </a:rPr>
              <a:t>计算机存储信息的最小单位</a:t>
            </a:r>
            <a:r>
              <a:rPr lang="zh-CN" altLang="en-US" sz="1900" b="1" dirty="0">
                <a:latin typeface="楷体_GB2312" pitchFamily="49" charset="-122"/>
              </a:rPr>
              <a:t>，能够存储二进制数据中的一位数据</a:t>
            </a:r>
            <a:r>
              <a:rPr lang="en-US" altLang="zh-CN" sz="1900" b="1" dirty="0">
                <a:latin typeface="楷体_GB2312" pitchFamily="49" charset="-122"/>
              </a:rPr>
              <a:t>0</a:t>
            </a:r>
            <a:r>
              <a:rPr lang="zh-CN" altLang="en-US" sz="1900" b="1" dirty="0">
                <a:latin typeface="楷体_GB2312" pitchFamily="49" charset="-122"/>
              </a:rPr>
              <a:t>或</a:t>
            </a:r>
            <a:r>
              <a:rPr lang="en-US" altLang="zh-CN" sz="1900" b="1" dirty="0">
                <a:latin typeface="楷体_GB2312" pitchFamily="49" charset="-122"/>
              </a:rPr>
              <a:t>1</a:t>
            </a:r>
            <a:r>
              <a:rPr lang="zh-CN" altLang="en-US" sz="1900" b="1" dirty="0">
                <a:latin typeface="楷体_GB2312" pitchFamily="49" charset="-122"/>
              </a:rPr>
              <a:t>。 </a:t>
            </a:r>
          </a:p>
          <a:p>
            <a:pPr lvl="2">
              <a:lnSpc>
                <a:spcPct val="90000"/>
              </a:lnSpc>
            </a:pPr>
            <a:r>
              <a:rPr lang="zh-CN" altLang="en-US" sz="1900" b="1" dirty="0">
                <a:solidFill>
                  <a:srgbClr val="FF0000"/>
                </a:solidFill>
                <a:latin typeface="楷体_GB2312" pitchFamily="49" charset="-122"/>
              </a:rPr>
              <a:t>字节</a:t>
            </a:r>
            <a:r>
              <a:rPr lang="en-US" altLang="zh-CN" sz="1900" b="1" dirty="0">
                <a:solidFill>
                  <a:srgbClr val="FF0000"/>
                </a:solidFill>
                <a:latin typeface="楷体_GB2312" pitchFamily="49" charset="-122"/>
              </a:rPr>
              <a:t>(Byte)</a:t>
            </a:r>
            <a:r>
              <a:rPr lang="zh-CN" altLang="en-US" sz="1900" b="1" dirty="0">
                <a:latin typeface="楷体_GB2312" pitchFamily="49" charset="-122"/>
              </a:rPr>
              <a:t>：</a:t>
            </a:r>
            <a:r>
              <a:rPr lang="zh-CN" altLang="en-US" sz="1900" b="1" dirty="0" smtClean="0">
                <a:solidFill>
                  <a:srgbClr val="FF0000"/>
                </a:solidFill>
                <a:latin typeface="楷体_GB2312" pitchFamily="49" charset="-122"/>
              </a:rPr>
              <a:t>计算机存储信息和处理信息的</a:t>
            </a:r>
            <a:r>
              <a:rPr lang="zh-CN" altLang="en-US" sz="1900" b="1" dirty="0">
                <a:solidFill>
                  <a:srgbClr val="FF0000"/>
                </a:solidFill>
                <a:latin typeface="楷体_GB2312" pitchFamily="49" charset="-122"/>
              </a:rPr>
              <a:t>基本单位</a:t>
            </a:r>
            <a:r>
              <a:rPr lang="zh-CN" altLang="en-US" sz="1900" b="1" dirty="0">
                <a:latin typeface="楷体_GB2312" pitchFamily="49" charset="-122"/>
              </a:rPr>
              <a:t>，由</a:t>
            </a:r>
            <a:r>
              <a:rPr lang="en-US" altLang="zh-CN" sz="1900" b="1" dirty="0">
                <a:latin typeface="楷体_GB2312" pitchFamily="49" charset="-122"/>
              </a:rPr>
              <a:t>8</a:t>
            </a:r>
            <a:r>
              <a:rPr lang="zh-CN" altLang="en-US" sz="1900" b="1" dirty="0">
                <a:latin typeface="楷体_GB2312" pitchFamily="49" charset="-122"/>
              </a:rPr>
              <a:t>位二进制位组成，简记为</a:t>
            </a:r>
            <a:r>
              <a:rPr lang="en-US" altLang="zh-CN" sz="1900" b="1" dirty="0">
                <a:latin typeface="楷体_GB2312" pitchFamily="49" charset="-122"/>
              </a:rPr>
              <a:t>B</a:t>
            </a:r>
            <a:r>
              <a:rPr lang="zh-CN" altLang="en-US" sz="1900" b="1" dirty="0">
                <a:latin typeface="楷体_GB2312" pitchFamily="49" charset="-122"/>
              </a:rPr>
              <a:t>，</a:t>
            </a:r>
            <a:r>
              <a:rPr lang="en-US" altLang="zh-CN" sz="1900" b="1" dirty="0">
                <a:latin typeface="楷体_GB2312" pitchFamily="49" charset="-122"/>
              </a:rPr>
              <a:t>1B=8bit</a:t>
            </a:r>
            <a:r>
              <a:rPr lang="zh-CN" altLang="en-US" sz="1900" b="1" dirty="0">
                <a:latin typeface="楷体_GB2312" pitchFamily="49" charset="-122"/>
              </a:rPr>
              <a:t>。 </a:t>
            </a:r>
          </a:p>
          <a:p>
            <a:pPr lvl="2">
              <a:lnSpc>
                <a:spcPct val="90000"/>
              </a:lnSpc>
            </a:pPr>
            <a:r>
              <a:rPr lang="zh-CN" altLang="en-US" sz="1900" b="1" dirty="0" smtClean="0">
                <a:solidFill>
                  <a:srgbClr val="FF0000"/>
                </a:solidFill>
                <a:latin typeface="楷体_GB2312" pitchFamily="49" charset="-122"/>
              </a:rPr>
              <a:t>字长</a:t>
            </a:r>
            <a:r>
              <a:rPr lang="en-US" altLang="zh-CN" sz="1900" b="1" dirty="0" smtClean="0">
                <a:solidFill>
                  <a:srgbClr val="FF0000"/>
                </a:solidFill>
                <a:latin typeface="楷体_GB2312" pitchFamily="49" charset="-122"/>
              </a:rPr>
              <a:t>(Word</a:t>
            </a:r>
            <a:r>
              <a:rPr lang="en-US" altLang="zh-CN" sz="1900" b="1" dirty="0">
                <a:solidFill>
                  <a:srgbClr val="FF0000"/>
                </a:solidFill>
                <a:latin typeface="楷体_GB2312" pitchFamily="49" charset="-122"/>
              </a:rPr>
              <a:t>)</a:t>
            </a:r>
            <a:r>
              <a:rPr lang="en-US" altLang="zh-CN" sz="1900" b="1" dirty="0">
                <a:latin typeface="楷体_GB2312" pitchFamily="49" charset="-122"/>
              </a:rPr>
              <a:t> </a:t>
            </a:r>
            <a:r>
              <a:rPr lang="zh-CN" altLang="en-US" sz="1900" b="1" dirty="0">
                <a:latin typeface="楷体_GB2312" pitchFamily="49" charset="-122"/>
              </a:rPr>
              <a:t>：作为一个整体进行存取的一个（二进制）数据串。由一个或多个字节组成的，</a:t>
            </a:r>
          </a:p>
          <a:p>
            <a:pPr lvl="1">
              <a:lnSpc>
                <a:spcPct val="90000"/>
              </a:lnSpc>
            </a:pPr>
            <a:r>
              <a:rPr lang="zh-CN" altLang="en-US" sz="1800" b="1" dirty="0">
                <a:latin typeface="楷体_GB2312" pitchFamily="49" charset="-122"/>
              </a:rPr>
              <a:t>扩展存储单位 </a:t>
            </a:r>
          </a:p>
          <a:p>
            <a:pPr lvl="2">
              <a:lnSpc>
                <a:spcPct val="90000"/>
              </a:lnSpc>
            </a:pPr>
            <a:r>
              <a:rPr lang="en-US" altLang="zh-CN" sz="1900" b="1" dirty="0" err="1" smtClean="0">
                <a:latin typeface="楷体_GB2312" pitchFamily="49" charset="-122"/>
              </a:rPr>
              <a:t>KiloByte</a:t>
            </a:r>
            <a:r>
              <a:rPr lang="zh-CN" altLang="en-US" sz="1900" b="1" dirty="0" smtClean="0">
                <a:latin typeface="楷体_GB2312" pitchFamily="49" charset="-122"/>
              </a:rPr>
              <a:t>：</a:t>
            </a:r>
            <a:r>
              <a:rPr lang="zh-CN" altLang="en-US" sz="1900" b="1" dirty="0">
                <a:latin typeface="楷体_GB2312" pitchFamily="49" charset="-122"/>
              </a:rPr>
              <a:t>千字节。</a:t>
            </a:r>
            <a:r>
              <a:rPr lang="en-US" altLang="zh-CN" sz="1900" b="1" dirty="0" smtClean="0">
                <a:latin typeface="楷体_GB2312" pitchFamily="49" charset="-122"/>
              </a:rPr>
              <a:t>1KB = 2</a:t>
            </a:r>
            <a:r>
              <a:rPr lang="en-US" altLang="zh-CN" sz="1900" b="1" baseline="30000" dirty="0" smtClean="0">
                <a:latin typeface="楷体_GB2312" pitchFamily="49" charset="-122"/>
              </a:rPr>
              <a:t>10</a:t>
            </a:r>
            <a:r>
              <a:rPr lang="en-US" altLang="zh-CN" sz="1900" b="1" dirty="0" smtClean="0">
                <a:latin typeface="楷体_GB2312" pitchFamily="49" charset="-122"/>
              </a:rPr>
              <a:t>B = 1024B </a:t>
            </a:r>
            <a:endParaRPr lang="en-US" altLang="zh-CN" sz="1900" b="1" dirty="0">
              <a:latin typeface="楷体_GB2312" pitchFamily="49" charset="-122"/>
            </a:endParaRPr>
          </a:p>
          <a:p>
            <a:pPr lvl="2">
              <a:lnSpc>
                <a:spcPct val="90000"/>
              </a:lnSpc>
            </a:pPr>
            <a:r>
              <a:rPr lang="en-US" altLang="zh-CN" sz="1900" b="1" dirty="0" err="1" smtClean="0">
                <a:latin typeface="楷体_GB2312" pitchFamily="49" charset="-122"/>
              </a:rPr>
              <a:t>MegaByte</a:t>
            </a:r>
            <a:r>
              <a:rPr lang="zh-CN" altLang="en-US" sz="1900" b="1" dirty="0" smtClean="0">
                <a:latin typeface="楷体_GB2312" pitchFamily="49" charset="-122"/>
              </a:rPr>
              <a:t>：</a:t>
            </a:r>
            <a:r>
              <a:rPr lang="zh-CN" altLang="en-US" sz="1900" b="1" dirty="0">
                <a:latin typeface="楷体_GB2312" pitchFamily="49" charset="-122"/>
              </a:rPr>
              <a:t>兆字节。</a:t>
            </a:r>
            <a:r>
              <a:rPr lang="en-US" altLang="zh-CN" sz="1900" b="1" dirty="0" smtClean="0">
                <a:latin typeface="楷体_GB2312" pitchFamily="49" charset="-122"/>
              </a:rPr>
              <a:t>1MB = 2</a:t>
            </a:r>
            <a:r>
              <a:rPr lang="en-US" altLang="zh-CN" sz="1900" b="1" baseline="30000" dirty="0" smtClean="0">
                <a:latin typeface="楷体_GB2312" pitchFamily="49" charset="-122"/>
              </a:rPr>
              <a:t>10</a:t>
            </a:r>
            <a:r>
              <a:rPr lang="en-US" altLang="zh-CN" sz="1900" b="1" dirty="0" smtClean="0">
                <a:latin typeface="楷体_GB2312" pitchFamily="49" charset="-122"/>
              </a:rPr>
              <a:t>KB = 1024KB </a:t>
            </a:r>
            <a:endParaRPr lang="en-US" altLang="zh-CN" sz="1900" b="1" dirty="0">
              <a:latin typeface="楷体_GB2312" pitchFamily="49" charset="-122"/>
            </a:endParaRPr>
          </a:p>
          <a:p>
            <a:pPr lvl="2">
              <a:lnSpc>
                <a:spcPct val="90000"/>
              </a:lnSpc>
            </a:pPr>
            <a:r>
              <a:rPr lang="en-US" altLang="zh-CN" sz="1900" b="1" dirty="0" err="1" smtClean="0">
                <a:latin typeface="楷体_GB2312" pitchFamily="49" charset="-122"/>
              </a:rPr>
              <a:t>GigaByte</a:t>
            </a:r>
            <a:r>
              <a:rPr lang="zh-CN" altLang="en-US" sz="1900" b="1" dirty="0" smtClean="0">
                <a:latin typeface="楷体_GB2312" pitchFamily="49" charset="-122"/>
              </a:rPr>
              <a:t>：</a:t>
            </a:r>
            <a:r>
              <a:rPr lang="zh-CN" altLang="en-US" sz="1900" b="1" dirty="0">
                <a:latin typeface="楷体_GB2312" pitchFamily="49" charset="-122"/>
              </a:rPr>
              <a:t>吉字节。</a:t>
            </a:r>
            <a:r>
              <a:rPr lang="en-US" altLang="zh-CN" sz="1900" b="1" dirty="0" smtClean="0">
                <a:latin typeface="楷体_GB2312" pitchFamily="49" charset="-122"/>
              </a:rPr>
              <a:t>1GB = 2</a:t>
            </a:r>
            <a:r>
              <a:rPr lang="en-US" altLang="zh-CN" sz="1900" b="1" baseline="30000" dirty="0" smtClean="0">
                <a:latin typeface="楷体_GB2312" pitchFamily="49" charset="-122"/>
              </a:rPr>
              <a:t>10</a:t>
            </a:r>
            <a:r>
              <a:rPr lang="en-US" altLang="zh-CN" sz="1900" b="1" dirty="0" smtClean="0">
                <a:latin typeface="楷体_GB2312" pitchFamily="49" charset="-122"/>
              </a:rPr>
              <a:t>MB = 1024MB </a:t>
            </a:r>
            <a:endParaRPr lang="en-US" altLang="zh-CN" sz="1900" b="1" dirty="0">
              <a:latin typeface="楷体_GB2312" pitchFamily="49" charset="-122"/>
            </a:endParaRPr>
          </a:p>
          <a:p>
            <a:pPr lvl="2">
              <a:lnSpc>
                <a:spcPct val="90000"/>
              </a:lnSpc>
            </a:pPr>
            <a:r>
              <a:rPr lang="en-US" altLang="zh-CN" sz="1900" b="1" dirty="0" err="1" smtClean="0">
                <a:latin typeface="楷体_GB2312" pitchFamily="49" charset="-122"/>
              </a:rPr>
              <a:t>TeraByte</a:t>
            </a:r>
            <a:r>
              <a:rPr lang="zh-CN" altLang="en-US" sz="1900" b="1" dirty="0" smtClean="0">
                <a:latin typeface="楷体_GB2312" pitchFamily="49" charset="-122"/>
              </a:rPr>
              <a:t>：</a:t>
            </a:r>
            <a:r>
              <a:rPr lang="zh-CN" altLang="en-US" sz="1900" b="1" dirty="0">
                <a:latin typeface="楷体_GB2312" pitchFamily="49" charset="-122"/>
              </a:rPr>
              <a:t>太字节。</a:t>
            </a:r>
            <a:r>
              <a:rPr lang="en-US" altLang="zh-CN" sz="1900" b="1" dirty="0" smtClean="0">
                <a:latin typeface="楷体_GB2312" pitchFamily="49" charset="-122"/>
              </a:rPr>
              <a:t>1TB = 2</a:t>
            </a:r>
            <a:r>
              <a:rPr lang="en-US" altLang="zh-CN" sz="1900" b="1" baseline="30000" dirty="0" smtClean="0">
                <a:latin typeface="楷体_GB2312" pitchFamily="49" charset="-122"/>
              </a:rPr>
              <a:t>10</a:t>
            </a:r>
            <a:r>
              <a:rPr lang="en-US" altLang="zh-CN" sz="1900" b="1" dirty="0" smtClean="0">
                <a:latin typeface="楷体_GB2312" pitchFamily="49" charset="-122"/>
              </a:rPr>
              <a:t>GB = 1024GB</a:t>
            </a:r>
            <a:r>
              <a:rPr lang="en-US" altLang="zh-CN" sz="1900" b="1" dirty="0" smtClean="0"/>
              <a:t> </a:t>
            </a:r>
            <a:endParaRPr lang="en-US" altLang="zh-CN" sz="1900" b="1" dirty="0"/>
          </a:p>
          <a:p>
            <a:pPr lvl="2">
              <a:lnSpc>
                <a:spcPct val="90000"/>
              </a:lnSpc>
            </a:pPr>
            <a:r>
              <a:rPr lang="en-US" altLang="zh-CN" sz="1900" b="1" dirty="0" err="1" smtClean="0">
                <a:latin typeface="楷体_GB2312" pitchFamily="49" charset="-122"/>
              </a:rPr>
              <a:t>PetaByte</a:t>
            </a:r>
            <a:r>
              <a:rPr lang="zh-CN" altLang="en-US" sz="1900" b="1" dirty="0" smtClean="0">
                <a:latin typeface="楷体_GB2312" pitchFamily="49" charset="-122"/>
              </a:rPr>
              <a:t>：</a:t>
            </a:r>
            <a:r>
              <a:rPr lang="zh-CN" altLang="en-US" sz="1900" b="1" dirty="0">
                <a:latin typeface="楷体_GB2312" pitchFamily="49" charset="-122"/>
              </a:rPr>
              <a:t>帕字节。</a:t>
            </a:r>
            <a:r>
              <a:rPr lang="en-US" altLang="zh-CN" sz="1900" b="1" dirty="0" smtClean="0">
                <a:latin typeface="楷体_GB2312" pitchFamily="49" charset="-122"/>
              </a:rPr>
              <a:t>1PB = 2</a:t>
            </a:r>
            <a:r>
              <a:rPr lang="en-US" altLang="zh-CN" sz="1900" b="1" baseline="30000" dirty="0" smtClean="0">
                <a:latin typeface="楷体_GB2312" pitchFamily="49" charset="-122"/>
              </a:rPr>
              <a:t>10</a:t>
            </a:r>
            <a:r>
              <a:rPr lang="en-US" altLang="zh-CN" sz="1900" b="1" dirty="0" smtClean="0">
                <a:latin typeface="楷体_GB2312" pitchFamily="49" charset="-122"/>
              </a:rPr>
              <a:t>TB = 1024TB</a:t>
            </a:r>
            <a:r>
              <a:rPr lang="en-US" altLang="zh-CN" sz="1900" b="1" dirty="0" smtClean="0"/>
              <a:t> </a:t>
            </a:r>
            <a:endParaRPr lang="en-US" altLang="zh-CN" sz="1900" b="1" dirty="0"/>
          </a:p>
        </p:txBody>
      </p:sp>
    </p:spTree>
    <p:extLst>
      <p:ext uri="{BB962C8B-B14F-4D97-AF65-F5344CB8AC3E}">
        <p14:creationId xmlns:p14="http://schemas.microsoft.com/office/powerpoint/2010/main" val="35940566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2963">
                                            <p:txEl>
                                              <p:pRg st="0" end="0"/>
                                            </p:txEl>
                                          </p:spTgt>
                                        </p:tgtEl>
                                        <p:attrNameLst>
                                          <p:attrName>style.visibility</p:attrName>
                                        </p:attrNameLst>
                                      </p:cBhvr>
                                      <p:to>
                                        <p:strVal val="visible"/>
                                      </p:to>
                                    </p:set>
                                    <p:anim calcmode="lin" valueType="num">
                                      <p:cBhvr additive="base">
                                        <p:cTn id="7" dur="500" fill="hold"/>
                                        <p:tgtEl>
                                          <p:spTgt spid="1192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296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92963">
                                            <p:txEl>
                                              <p:pRg st="1" end="1"/>
                                            </p:txEl>
                                          </p:spTgt>
                                        </p:tgtEl>
                                        <p:attrNameLst>
                                          <p:attrName>style.visibility</p:attrName>
                                        </p:attrNameLst>
                                      </p:cBhvr>
                                      <p:to>
                                        <p:strVal val="visible"/>
                                      </p:to>
                                    </p:set>
                                    <p:anim calcmode="lin" valueType="num">
                                      <p:cBhvr additive="base">
                                        <p:cTn id="12" dur="500" fill="hold"/>
                                        <p:tgtEl>
                                          <p:spTgt spid="11929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9296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92963">
                                            <p:txEl>
                                              <p:pRg st="2" end="2"/>
                                            </p:txEl>
                                          </p:spTgt>
                                        </p:tgtEl>
                                        <p:attrNameLst>
                                          <p:attrName>style.visibility</p:attrName>
                                        </p:attrNameLst>
                                      </p:cBhvr>
                                      <p:to>
                                        <p:strVal val="visible"/>
                                      </p:to>
                                    </p:set>
                                    <p:anim calcmode="lin" valueType="num">
                                      <p:cBhvr additive="base">
                                        <p:cTn id="17" dur="500" fill="hold"/>
                                        <p:tgtEl>
                                          <p:spTgt spid="11929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9296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92963">
                                            <p:txEl>
                                              <p:pRg st="3" end="3"/>
                                            </p:txEl>
                                          </p:spTgt>
                                        </p:tgtEl>
                                        <p:attrNameLst>
                                          <p:attrName>style.visibility</p:attrName>
                                        </p:attrNameLst>
                                      </p:cBhvr>
                                      <p:to>
                                        <p:strVal val="visible"/>
                                      </p:to>
                                    </p:set>
                                    <p:anim calcmode="lin" valueType="num">
                                      <p:cBhvr additive="base">
                                        <p:cTn id="22" dur="500" fill="hold"/>
                                        <p:tgtEl>
                                          <p:spTgt spid="11929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92963">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92963">
                                            <p:txEl>
                                              <p:pRg st="4" end="4"/>
                                            </p:txEl>
                                          </p:spTgt>
                                        </p:tgtEl>
                                        <p:attrNameLst>
                                          <p:attrName>style.visibility</p:attrName>
                                        </p:attrNameLst>
                                      </p:cBhvr>
                                      <p:to>
                                        <p:strVal val="visible"/>
                                      </p:to>
                                    </p:set>
                                    <p:anim calcmode="lin" valueType="num">
                                      <p:cBhvr additive="base">
                                        <p:cTn id="27" dur="500" fill="hold"/>
                                        <p:tgtEl>
                                          <p:spTgt spid="11929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92963">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92963">
                                            <p:txEl>
                                              <p:pRg st="5" end="5"/>
                                            </p:txEl>
                                          </p:spTgt>
                                        </p:tgtEl>
                                        <p:attrNameLst>
                                          <p:attrName>style.visibility</p:attrName>
                                        </p:attrNameLst>
                                      </p:cBhvr>
                                      <p:to>
                                        <p:strVal val="visible"/>
                                      </p:to>
                                    </p:set>
                                    <p:anim calcmode="lin" valueType="num">
                                      <p:cBhvr additive="base">
                                        <p:cTn id="32" dur="500" fill="hold"/>
                                        <p:tgtEl>
                                          <p:spTgt spid="119296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92963">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192963">
                                            <p:txEl>
                                              <p:pRg st="6" end="6"/>
                                            </p:txEl>
                                          </p:spTgt>
                                        </p:tgtEl>
                                        <p:attrNameLst>
                                          <p:attrName>style.visibility</p:attrName>
                                        </p:attrNameLst>
                                      </p:cBhvr>
                                      <p:to>
                                        <p:strVal val="visible"/>
                                      </p:to>
                                    </p:set>
                                    <p:anim calcmode="lin" valueType="num">
                                      <p:cBhvr additive="base">
                                        <p:cTn id="37" dur="500" fill="hold"/>
                                        <p:tgtEl>
                                          <p:spTgt spid="119296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92963">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92963">
                                            <p:txEl>
                                              <p:pRg st="7" end="7"/>
                                            </p:txEl>
                                          </p:spTgt>
                                        </p:tgtEl>
                                        <p:attrNameLst>
                                          <p:attrName>style.visibility</p:attrName>
                                        </p:attrNameLst>
                                      </p:cBhvr>
                                      <p:to>
                                        <p:strVal val="visible"/>
                                      </p:to>
                                    </p:set>
                                    <p:anim calcmode="lin" valueType="num">
                                      <p:cBhvr additive="base">
                                        <p:cTn id="42" dur="500" fill="hold"/>
                                        <p:tgtEl>
                                          <p:spTgt spid="119296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92963">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192963">
                                            <p:txEl>
                                              <p:pRg st="8" end="8"/>
                                            </p:txEl>
                                          </p:spTgt>
                                        </p:tgtEl>
                                        <p:attrNameLst>
                                          <p:attrName>style.visibility</p:attrName>
                                        </p:attrNameLst>
                                      </p:cBhvr>
                                      <p:to>
                                        <p:strVal val="visible"/>
                                      </p:to>
                                    </p:set>
                                    <p:anim calcmode="lin" valueType="num">
                                      <p:cBhvr additive="base">
                                        <p:cTn id="47" dur="500" fill="hold"/>
                                        <p:tgtEl>
                                          <p:spTgt spid="119296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92963">
                                            <p:txEl>
                                              <p:pRg st="8" end="8"/>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192963">
                                            <p:txEl>
                                              <p:pRg st="9" end="9"/>
                                            </p:txEl>
                                          </p:spTgt>
                                        </p:tgtEl>
                                        <p:attrNameLst>
                                          <p:attrName>style.visibility</p:attrName>
                                        </p:attrNameLst>
                                      </p:cBhvr>
                                      <p:to>
                                        <p:strVal val="visible"/>
                                      </p:to>
                                    </p:set>
                                    <p:anim calcmode="lin" valueType="num">
                                      <p:cBhvr additive="base">
                                        <p:cTn id="52" dur="500" fill="hold"/>
                                        <p:tgtEl>
                                          <p:spTgt spid="1192963">
                                            <p:txEl>
                                              <p:pRg st="9" end="9"/>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192963">
                                            <p:txEl>
                                              <p:pRg st="9" end="9"/>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192963">
                                            <p:txEl>
                                              <p:pRg st="10" end="10"/>
                                            </p:txEl>
                                          </p:spTgt>
                                        </p:tgtEl>
                                        <p:attrNameLst>
                                          <p:attrName>style.visibility</p:attrName>
                                        </p:attrNameLst>
                                      </p:cBhvr>
                                      <p:to>
                                        <p:strVal val="visible"/>
                                      </p:to>
                                    </p:set>
                                    <p:anim calcmode="lin" valueType="num">
                                      <p:cBhvr additive="base">
                                        <p:cTn id="57" dur="500" fill="hold"/>
                                        <p:tgtEl>
                                          <p:spTgt spid="1192963">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192963">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192963">
                                            <p:txEl>
                                              <p:pRg st="11" end="11"/>
                                            </p:txEl>
                                          </p:spTgt>
                                        </p:tgtEl>
                                        <p:attrNameLst>
                                          <p:attrName>style.visibility</p:attrName>
                                        </p:attrNameLst>
                                      </p:cBhvr>
                                      <p:to>
                                        <p:strVal val="visible"/>
                                      </p:to>
                                    </p:set>
                                    <p:anim calcmode="lin" valueType="num">
                                      <p:cBhvr additive="base">
                                        <p:cTn id="61" dur="500" fill="hold"/>
                                        <p:tgtEl>
                                          <p:spTgt spid="1192963">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9296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6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A85BF8F3-7F2A-406E-8CEF-B96314D3734D}" type="slidenum">
              <a:rPr lang="en-US" altLang="zh-CN"/>
              <a:pPr/>
              <a:t>26</a:t>
            </a:fld>
            <a:endParaRPr lang="en-US" altLang="zh-CN"/>
          </a:p>
        </p:txBody>
      </p:sp>
      <p:sp>
        <p:nvSpPr>
          <p:cNvPr id="1557506" name="Rectangle 2"/>
          <p:cNvSpPr>
            <a:spLocks noGrp="1" noChangeArrowheads="1"/>
          </p:cNvSpPr>
          <p:nvPr>
            <p:ph type="subTitle" idx="1"/>
          </p:nvPr>
        </p:nvSpPr>
        <p:spPr>
          <a:xfrm>
            <a:off x="468313" y="2924175"/>
            <a:ext cx="7416800" cy="2809875"/>
          </a:xfrm>
        </p:spPr>
        <p:txBody>
          <a:bodyPr/>
          <a:lstStyle/>
          <a:p>
            <a:pPr algn="l">
              <a:lnSpc>
                <a:spcPct val="110000"/>
              </a:lnSpc>
              <a:buFont typeface="Marlett" pitchFamily="2" charset="2"/>
              <a:buChar char="n"/>
            </a:pPr>
            <a:r>
              <a:rPr lang="zh-CN" altLang="en-US" sz="2800" b="1" dirty="0" smtClean="0">
                <a:latin typeface="宋体" charset="-122"/>
                <a:hlinkClick r:id="rId2" action="ppaction://hlinksldjump"/>
              </a:rPr>
              <a:t>导引关键字</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hlinkClick r:id="rId3" action="ppaction://hlinksldjump"/>
              </a:rPr>
              <a:t>计数制及其运算</a:t>
            </a:r>
            <a:endParaRPr lang="zh-CN" altLang="en-US" sz="2800" b="1" dirty="0">
              <a:latin typeface="宋体" charset="-122"/>
            </a:endParaRPr>
          </a:p>
          <a:p>
            <a:pPr algn="l">
              <a:lnSpc>
                <a:spcPct val="110000"/>
              </a:lnSpc>
              <a:buFont typeface="Marlett" pitchFamily="2" charset="2"/>
              <a:buChar char="n"/>
            </a:pPr>
            <a:r>
              <a:rPr lang="zh-CN" altLang="en-US" sz="2800" b="1" dirty="0">
                <a:solidFill>
                  <a:schemeClr val="accent2"/>
                </a:solidFill>
                <a:latin typeface="宋体" charset="-122"/>
              </a:rPr>
              <a:t>数值在计算机中的表示</a:t>
            </a:r>
          </a:p>
          <a:p>
            <a:pPr algn="l">
              <a:lnSpc>
                <a:spcPct val="110000"/>
              </a:lnSpc>
              <a:buFont typeface="Marlett" pitchFamily="2" charset="2"/>
              <a:buChar char="n"/>
            </a:pPr>
            <a:r>
              <a:rPr lang="zh-CN" altLang="en-US" sz="2800" b="1" dirty="0">
                <a:latin typeface="宋体" charset="-122"/>
                <a:hlinkClick r:id="rId4" action="ppaction://hlinksldjump"/>
              </a:rPr>
              <a:t>文本信息在计算机内的表示与存储</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hlinkClick r:id="rId5" action="ppaction://hlinksldjump"/>
              </a:rPr>
              <a:t>多媒体技术</a:t>
            </a:r>
            <a:endParaRPr lang="zh-CN" altLang="en-US" sz="2800" b="1" dirty="0">
              <a:latin typeface="宋体" charset="-122"/>
            </a:endParaRPr>
          </a:p>
        </p:txBody>
      </p:sp>
      <p:sp>
        <p:nvSpPr>
          <p:cNvPr id="1557507" name="Text Box 3" descr="OOOPIC_vipvip_20080918214459585784a2fb4d9263105"/>
          <p:cNvSpPr txBox="1">
            <a:spLocks noChangeArrowheads="1"/>
          </p:cNvSpPr>
          <p:nvPr/>
        </p:nvSpPr>
        <p:spPr bwMode="auto">
          <a:xfrm>
            <a:off x="3419872" y="620713"/>
            <a:ext cx="5724128" cy="173831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6"/>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25000"/>
              </a:spcBef>
            </a:pPr>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2</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pPr>
              <a:spcBef>
                <a:spcPct val="25000"/>
              </a:spcBef>
            </a:pPr>
            <a:r>
              <a:rPr lang="zh-CN" altLang="en-US" sz="4800" dirty="0" smtClean="0">
                <a:solidFill>
                  <a:schemeClr val="tx2"/>
                </a:solidFill>
                <a:latin typeface="华文琥珀" pitchFamily="2" charset="-122"/>
                <a:ea typeface="华文琥珀" pitchFamily="2" charset="-122"/>
              </a:rPr>
              <a:t>信息表示 </a:t>
            </a:r>
            <a:endParaRPr lang="zh-CN" altLang="en-US" dirty="0"/>
          </a:p>
        </p:txBody>
      </p:sp>
    </p:spTree>
    <p:extLst>
      <p:ext uri="{BB962C8B-B14F-4D97-AF65-F5344CB8AC3E}">
        <p14:creationId xmlns:p14="http://schemas.microsoft.com/office/powerpoint/2010/main" val="1199398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557506">
                                            <p:txEl>
                                              <p:pRg st="2" end="2"/>
                                            </p:txEl>
                                          </p:spTgt>
                                        </p:tgtEl>
                                        <p:attrNameLst>
                                          <p:attrName>ppt_x</p:attrName>
                                          <p:attrName>ppt_y</p:attrName>
                                        </p:attrNameLst>
                                      </p:cBhvr>
                                    </p:animMotion>
                                    <p:animRot by="1500000">
                                      <p:cBhvr>
                                        <p:cTn id="7" dur="125" fill="hold">
                                          <p:stCondLst>
                                            <p:cond delay="0"/>
                                          </p:stCondLst>
                                        </p:cTn>
                                        <p:tgtEl>
                                          <p:spTgt spid="1557506">
                                            <p:txEl>
                                              <p:pRg st="2" end="2"/>
                                            </p:txEl>
                                          </p:spTgt>
                                        </p:tgtEl>
                                        <p:attrNameLst>
                                          <p:attrName>r</p:attrName>
                                        </p:attrNameLst>
                                      </p:cBhvr>
                                    </p:animRot>
                                    <p:animRot by="-1500000">
                                      <p:cBhvr>
                                        <p:cTn id="8" dur="125" fill="hold">
                                          <p:stCondLst>
                                            <p:cond delay="125"/>
                                          </p:stCondLst>
                                        </p:cTn>
                                        <p:tgtEl>
                                          <p:spTgt spid="1557506">
                                            <p:txEl>
                                              <p:pRg st="2" end="2"/>
                                            </p:txEl>
                                          </p:spTgt>
                                        </p:tgtEl>
                                        <p:attrNameLst>
                                          <p:attrName>r</p:attrName>
                                        </p:attrNameLst>
                                      </p:cBhvr>
                                    </p:animRot>
                                    <p:animRot by="-1500000">
                                      <p:cBhvr>
                                        <p:cTn id="9" dur="125" fill="hold">
                                          <p:stCondLst>
                                            <p:cond delay="250"/>
                                          </p:stCondLst>
                                        </p:cTn>
                                        <p:tgtEl>
                                          <p:spTgt spid="1557506">
                                            <p:txEl>
                                              <p:pRg st="2" end="2"/>
                                            </p:txEl>
                                          </p:spTgt>
                                        </p:tgtEl>
                                        <p:attrNameLst>
                                          <p:attrName>r</p:attrName>
                                        </p:attrNameLst>
                                      </p:cBhvr>
                                    </p:animRot>
                                    <p:animRot by="1500000">
                                      <p:cBhvr>
                                        <p:cTn id="10" dur="125" fill="hold">
                                          <p:stCondLst>
                                            <p:cond delay="375"/>
                                          </p:stCondLst>
                                        </p:cTn>
                                        <p:tgtEl>
                                          <p:spTgt spid="155750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1619250" y="-26988"/>
            <a:ext cx="5614988" cy="936626"/>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数值在计算机中的表示</a:t>
            </a:r>
            <a:r>
              <a:rPr lang="en-US" altLang="zh-CN" sz="1800" b="0">
                <a:effectLst>
                  <a:outerShdw blurRad="38100" dist="38100" dir="2700000" algn="tl">
                    <a:srgbClr val="C0C0C0"/>
                  </a:outerShdw>
                </a:effectLst>
                <a:latin typeface="Arial"/>
              </a:rPr>
              <a:t>—</a:t>
            </a:r>
            <a:r>
              <a:rPr lang="zh-CN" altLang="en-US" sz="1800" b="0">
                <a:effectLst>
                  <a:outerShdw blurRad="38100" dist="38100" dir="2700000" algn="tl">
                    <a:srgbClr val="C0C0C0"/>
                  </a:outerShdw>
                </a:effectLst>
                <a:latin typeface="华文琥珀" pitchFamily="2" charset="-122"/>
              </a:rPr>
              <a:t>整数</a:t>
            </a:r>
          </a:p>
        </p:txBody>
      </p:sp>
      <p:sp>
        <p:nvSpPr>
          <p:cNvPr id="1195011" name="Rectangle 3"/>
          <p:cNvSpPr>
            <a:spLocks noGrp="1" noChangeArrowheads="1"/>
          </p:cNvSpPr>
          <p:nvPr>
            <p:ph type="body" sz="half" idx="1"/>
          </p:nvPr>
        </p:nvSpPr>
        <p:spPr>
          <a:xfrm>
            <a:off x="250825" y="1125538"/>
            <a:ext cx="8642350" cy="46085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2700000" scaled="1"/>
                </a:gradFill>
              </a14:hiddenFill>
            </a:ext>
          </a:extLst>
        </p:spPr>
        <p:txBody>
          <a:bodyPr lIns="92075" tIns="46038" rIns="92075" bIns="46038"/>
          <a:lstStyle/>
          <a:p>
            <a:pPr>
              <a:lnSpc>
                <a:spcPct val="120000"/>
              </a:lnSpc>
              <a:buFont typeface="Wingdings" pitchFamily="2" charset="2"/>
              <a:buNone/>
            </a:pPr>
            <a:r>
              <a:rPr lang="en-US" altLang="zh-CN" sz="2200" b="1" dirty="0">
                <a:latin typeface="宋体" charset="-122"/>
              </a:rPr>
              <a:t>      </a:t>
            </a:r>
            <a:r>
              <a:rPr lang="zh-CN" altLang="en-US" sz="2200" b="1" dirty="0">
                <a:latin typeface="宋体" charset="-122"/>
              </a:rPr>
              <a:t>数值在计算机中是以二进制形式表示的，除了要表示一个数的值外，还要考虑符号、小数点的表示。</a:t>
            </a:r>
          </a:p>
          <a:p>
            <a:pPr>
              <a:lnSpc>
                <a:spcPct val="120000"/>
              </a:lnSpc>
              <a:buFont typeface="Wingdings" pitchFamily="2" charset="2"/>
              <a:buNone/>
            </a:pPr>
            <a:r>
              <a:rPr lang="zh-CN" altLang="en-US" sz="2200" b="1" dirty="0">
                <a:latin typeface="宋体" charset="-122"/>
              </a:rPr>
              <a:t>      正、负号只能用</a:t>
            </a:r>
            <a:r>
              <a:rPr lang="en-US" altLang="zh-CN" sz="2200" b="1" dirty="0">
                <a:latin typeface="宋体" charset="-122"/>
              </a:rPr>
              <a:t>0</a:t>
            </a:r>
            <a:r>
              <a:rPr lang="zh-CN" altLang="en-US" sz="2200" b="1" dirty="0">
                <a:latin typeface="宋体" charset="-122"/>
              </a:rPr>
              <a:t>、</a:t>
            </a:r>
            <a:r>
              <a:rPr lang="en-US" altLang="zh-CN" sz="2200" b="1" dirty="0">
                <a:latin typeface="宋体" charset="-122"/>
              </a:rPr>
              <a:t>1</a:t>
            </a:r>
            <a:r>
              <a:rPr lang="zh-CN" altLang="en-US" sz="2200" b="1" dirty="0">
                <a:latin typeface="宋体" charset="-122"/>
              </a:rPr>
              <a:t>表示，小数点的表示总是隐含在某一位置上（称为定点数）或可以任意浮动（称为浮点数），小数点不占用数位。</a:t>
            </a:r>
          </a:p>
          <a:p>
            <a:pPr>
              <a:lnSpc>
                <a:spcPct val="120000"/>
              </a:lnSpc>
            </a:pPr>
            <a:r>
              <a:rPr lang="zh-CN" altLang="en-US" sz="2400" b="1" dirty="0">
                <a:latin typeface="黑体" pitchFamily="2" charset="-122"/>
              </a:rPr>
              <a:t>整数的表示</a:t>
            </a:r>
          </a:p>
          <a:p>
            <a:pPr>
              <a:lnSpc>
                <a:spcPct val="120000"/>
              </a:lnSpc>
              <a:buFont typeface="Wingdings" pitchFamily="2" charset="2"/>
              <a:buNone/>
            </a:pPr>
            <a:r>
              <a:rPr lang="zh-CN" altLang="en-US" sz="2200" b="1" dirty="0">
                <a:latin typeface="宋体" charset="-122"/>
              </a:rPr>
              <a:t>      </a:t>
            </a:r>
            <a:r>
              <a:rPr lang="zh-CN" altLang="en-US" sz="2200" b="1" dirty="0">
                <a:latin typeface="楷体_GB2312" pitchFamily="49" charset="-122"/>
                <a:ea typeface="楷体_GB2312" pitchFamily="49" charset="-122"/>
              </a:rPr>
              <a:t>用存放整数的最高数位表示数的符号，正数为</a:t>
            </a:r>
            <a:r>
              <a:rPr lang="en-US" altLang="zh-CN" sz="2200" b="1" dirty="0">
                <a:latin typeface="楷体_GB2312" pitchFamily="49" charset="-122"/>
                <a:ea typeface="楷体_GB2312" pitchFamily="49" charset="-122"/>
              </a:rPr>
              <a:t>0</a:t>
            </a:r>
            <a:r>
              <a:rPr lang="zh-CN" altLang="en-US" sz="2200" b="1" dirty="0">
                <a:latin typeface="楷体_GB2312" pitchFamily="49" charset="-122"/>
                <a:ea typeface="楷体_GB2312" pitchFamily="49" charset="-122"/>
              </a:rPr>
              <a:t>，负数为</a:t>
            </a:r>
            <a:r>
              <a:rPr lang="en-US" altLang="zh-CN" sz="2200" b="1" dirty="0">
                <a:latin typeface="楷体_GB2312" pitchFamily="49" charset="-122"/>
                <a:ea typeface="楷体_GB2312" pitchFamily="49" charset="-122"/>
              </a:rPr>
              <a:t>1</a:t>
            </a:r>
            <a:r>
              <a:rPr lang="zh-CN" altLang="en-US" sz="2200" b="1" dirty="0">
                <a:latin typeface="楷体_GB2312" pitchFamily="49" charset="-122"/>
                <a:ea typeface="楷体_GB2312" pitchFamily="49" charset="-122"/>
              </a:rPr>
              <a:t>。</a:t>
            </a:r>
          </a:p>
          <a:p>
            <a:pPr>
              <a:lnSpc>
                <a:spcPct val="120000"/>
              </a:lnSpc>
              <a:buFont typeface="Wingdings" pitchFamily="2" charset="2"/>
              <a:buNone/>
            </a:pPr>
            <a:r>
              <a:rPr lang="zh-CN" altLang="en-US" sz="2200" b="1" dirty="0">
                <a:latin typeface="楷体_GB2312" pitchFamily="49" charset="-122"/>
                <a:ea typeface="楷体_GB2312" pitchFamily="49" charset="-122"/>
              </a:rPr>
              <a:t>      </a:t>
            </a:r>
            <a:r>
              <a:rPr lang="zh-CN" altLang="en-US" sz="2200" b="1" dirty="0">
                <a:solidFill>
                  <a:srgbClr val="FF0000"/>
                </a:solidFill>
                <a:latin typeface="楷体_GB2312" pitchFamily="49" charset="-122"/>
                <a:ea typeface="楷体_GB2312" pitchFamily="49" charset="-122"/>
              </a:rPr>
              <a:t>整数表示</a:t>
            </a:r>
            <a:r>
              <a:rPr lang="zh-CN" altLang="en-US" sz="2200" b="1" dirty="0" smtClean="0">
                <a:solidFill>
                  <a:srgbClr val="FF0000"/>
                </a:solidFill>
                <a:latin typeface="楷体_GB2312" pitchFamily="49" charset="-122"/>
                <a:ea typeface="楷体_GB2312" pitchFamily="49" charset="-122"/>
              </a:rPr>
              <a:t>有原</a:t>
            </a:r>
            <a:r>
              <a:rPr lang="zh-CN" altLang="en-US" sz="2200" b="1" dirty="0">
                <a:solidFill>
                  <a:srgbClr val="FF0000"/>
                </a:solidFill>
                <a:latin typeface="楷体_GB2312" pitchFamily="49" charset="-122"/>
                <a:ea typeface="楷体_GB2312" pitchFamily="49" charset="-122"/>
              </a:rPr>
              <a:t>码、反码、补码三种。</a:t>
            </a:r>
          </a:p>
          <a:p>
            <a:pPr>
              <a:lnSpc>
                <a:spcPct val="120000"/>
              </a:lnSpc>
              <a:buFont typeface="Wingdings" pitchFamily="2" charset="2"/>
              <a:buNone/>
            </a:pPr>
            <a:r>
              <a:rPr lang="zh-CN" altLang="en-US" sz="2200" b="1" dirty="0">
                <a:latin typeface="楷体_GB2312" pitchFamily="49" charset="-122"/>
                <a:ea typeface="楷体_GB2312" pitchFamily="49" charset="-122"/>
              </a:rPr>
              <a:t>      由于补码运算规则统一、简单，在数值有效范围内，符号位与数值位一样参加运算，所以计算机系统中大多用补码表示整数。</a:t>
            </a:r>
            <a:r>
              <a:rPr lang="zh-CN" altLang="en-US" sz="2200" b="1" dirty="0">
                <a:solidFill>
                  <a:schemeClr val="bg1"/>
                </a:solidFill>
                <a:latin typeface="宋体" charset="-122"/>
              </a:rPr>
              <a:t> </a:t>
            </a:r>
            <a:r>
              <a:rPr lang="zh-CN" altLang="en-US" sz="2200" b="1" dirty="0">
                <a:solidFill>
                  <a:schemeClr val="bg1"/>
                </a:solidFill>
                <a:latin typeface="楷体_GB2312" pitchFamily="49" charset="-122"/>
                <a:ea typeface="楷体_GB2312" pitchFamily="49" charset="-122"/>
              </a:rPr>
              <a:t>   </a:t>
            </a:r>
          </a:p>
        </p:txBody>
      </p:sp>
    </p:spTree>
    <p:extLst>
      <p:ext uri="{BB962C8B-B14F-4D97-AF65-F5344CB8AC3E}">
        <p14:creationId xmlns:p14="http://schemas.microsoft.com/office/powerpoint/2010/main" val="1988147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anim calcmode="lin" valueType="num">
                                      <p:cBhvr additive="base">
                                        <p:cTn id="7" dur="500" fill="hold"/>
                                        <p:tgtEl>
                                          <p:spTgt spid="1195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50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95011">
                                            <p:txEl>
                                              <p:pRg st="1" end="1"/>
                                            </p:txEl>
                                          </p:spTgt>
                                        </p:tgtEl>
                                        <p:attrNameLst>
                                          <p:attrName>style.visibility</p:attrName>
                                        </p:attrNameLst>
                                      </p:cBhvr>
                                      <p:to>
                                        <p:strVal val="visible"/>
                                      </p:to>
                                    </p:set>
                                    <p:anim calcmode="lin" valueType="num">
                                      <p:cBhvr additive="base">
                                        <p:cTn id="12" dur="500" fill="hold"/>
                                        <p:tgtEl>
                                          <p:spTgt spid="11950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9501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95011">
                                            <p:txEl>
                                              <p:pRg st="2" end="2"/>
                                            </p:txEl>
                                          </p:spTgt>
                                        </p:tgtEl>
                                        <p:attrNameLst>
                                          <p:attrName>style.visibility</p:attrName>
                                        </p:attrNameLst>
                                      </p:cBhvr>
                                      <p:to>
                                        <p:strVal val="visible"/>
                                      </p:to>
                                    </p:set>
                                    <p:anim calcmode="lin" valueType="num">
                                      <p:cBhvr additive="base">
                                        <p:cTn id="17" dur="500" fill="hold"/>
                                        <p:tgtEl>
                                          <p:spTgt spid="11950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9501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95011">
                                            <p:txEl>
                                              <p:pRg st="3" end="3"/>
                                            </p:txEl>
                                          </p:spTgt>
                                        </p:tgtEl>
                                        <p:attrNameLst>
                                          <p:attrName>style.visibility</p:attrName>
                                        </p:attrNameLst>
                                      </p:cBhvr>
                                      <p:to>
                                        <p:strVal val="visible"/>
                                      </p:to>
                                    </p:set>
                                    <p:anim calcmode="lin" valueType="num">
                                      <p:cBhvr additive="base">
                                        <p:cTn id="22" dur="500" fill="hold"/>
                                        <p:tgtEl>
                                          <p:spTgt spid="119501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95011">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95011">
                                            <p:txEl>
                                              <p:pRg st="4" end="4"/>
                                            </p:txEl>
                                          </p:spTgt>
                                        </p:tgtEl>
                                        <p:attrNameLst>
                                          <p:attrName>style.visibility</p:attrName>
                                        </p:attrNameLst>
                                      </p:cBhvr>
                                      <p:to>
                                        <p:strVal val="visible"/>
                                      </p:to>
                                    </p:set>
                                    <p:anim calcmode="lin" valueType="num">
                                      <p:cBhvr additive="base">
                                        <p:cTn id="27" dur="500" fill="hold"/>
                                        <p:tgtEl>
                                          <p:spTgt spid="11950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95011">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95011">
                                            <p:txEl>
                                              <p:pRg st="5" end="5"/>
                                            </p:txEl>
                                          </p:spTgt>
                                        </p:tgtEl>
                                        <p:attrNameLst>
                                          <p:attrName>style.visibility</p:attrName>
                                        </p:attrNameLst>
                                      </p:cBhvr>
                                      <p:to>
                                        <p:strVal val="visible"/>
                                      </p:to>
                                    </p:set>
                                    <p:anim calcmode="lin" valueType="num">
                                      <p:cBhvr additive="base">
                                        <p:cTn id="32" dur="500" fill="hold"/>
                                        <p:tgtEl>
                                          <p:spTgt spid="1195011">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950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1835150" y="-100013"/>
            <a:ext cx="5616575" cy="1125538"/>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a:effectLst>
                  <a:outerShdw blurRad="38100" dist="38100" dir="2700000" algn="tl">
                    <a:srgbClr val="C0C0C0"/>
                  </a:outerShdw>
                </a:effectLst>
                <a:latin typeface="华文琥珀" pitchFamily="2" charset="-122"/>
              </a:rPr>
              <a:t>数值在计算机中的表示</a:t>
            </a:r>
            <a:r>
              <a:rPr lang="en-US" altLang="zh-CN" sz="2000" b="0">
                <a:effectLst>
                  <a:outerShdw blurRad="38100" dist="38100" dir="2700000" algn="tl">
                    <a:srgbClr val="C0C0C0"/>
                  </a:outerShdw>
                </a:effectLst>
                <a:latin typeface="Arial"/>
              </a:rPr>
              <a:t>—</a:t>
            </a:r>
            <a:r>
              <a:rPr lang="zh-CN" altLang="en-US" sz="2000" b="0">
                <a:effectLst>
                  <a:outerShdw blurRad="38100" dist="38100" dir="2700000" algn="tl">
                    <a:srgbClr val="C0C0C0"/>
                  </a:outerShdw>
                </a:effectLst>
                <a:latin typeface="华文琥珀" pitchFamily="2" charset="-122"/>
              </a:rPr>
              <a:t>整数</a:t>
            </a:r>
          </a:p>
        </p:txBody>
      </p:sp>
      <p:sp>
        <p:nvSpPr>
          <p:cNvPr id="1196035" name="Rectangle 3"/>
          <p:cNvSpPr>
            <a:spLocks noGrp="1" noChangeArrowheads="1"/>
          </p:cNvSpPr>
          <p:nvPr>
            <p:ph type="body" sz="half" idx="1"/>
          </p:nvPr>
        </p:nvSpPr>
        <p:spPr>
          <a:xfrm>
            <a:off x="0" y="908720"/>
            <a:ext cx="8964488" cy="4752305"/>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lvl="1">
              <a:lnSpc>
                <a:spcPct val="110000"/>
              </a:lnSpc>
              <a:spcBef>
                <a:spcPct val="10000"/>
              </a:spcBef>
            </a:pPr>
            <a:r>
              <a:rPr lang="zh-CN" altLang="en-US" sz="2400" b="1" dirty="0">
                <a:latin typeface="黑体" pitchFamily="2" charset="-122"/>
                <a:ea typeface="黑体" pitchFamily="2" charset="-122"/>
              </a:rPr>
              <a:t>原码</a:t>
            </a:r>
            <a:r>
              <a:rPr lang="zh-CN" altLang="en-US" sz="2000" b="1" dirty="0">
                <a:latin typeface="宋体" charset="-122"/>
              </a:rPr>
              <a:t> </a:t>
            </a:r>
          </a:p>
          <a:p>
            <a:pPr lvl="1">
              <a:lnSpc>
                <a:spcPct val="110000"/>
              </a:lnSpc>
              <a:spcBef>
                <a:spcPct val="10000"/>
              </a:spcBef>
              <a:buFont typeface="Wingdings" pitchFamily="2" charset="2"/>
              <a:buNone/>
            </a:pPr>
            <a:r>
              <a:rPr lang="zh-CN" altLang="en-US" sz="2000" b="1" dirty="0">
                <a:latin typeface="楷体_GB2312" pitchFamily="49" charset="-122"/>
              </a:rPr>
              <a:t>   最高位为符号位，负值为</a:t>
            </a:r>
            <a:r>
              <a:rPr lang="en-US" altLang="zh-CN" sz="2000" b="1" dirty="0">
                <a:latin typeface="楷体_GB2312" pitchFamily="49" charset="-122"/>
              </a:rPr>
              <a:t>1</a:t>
            </a:r>
            <a:r>
              <a:rPr lang="zh-CN" altLang="en-US" sz="2000" b="1" dirty="0">
                <a:latin typeface="楷体_GB2312" pitchFamily="49" charset="-122"/>
              </a:rPr>
              <a:t>，其它位是数值</a:t>
            </a:r>
            <a:r>
              <a:rPr lang="zh-CN" altLang="en-US" sz="2000" b="1" dirty="0" smtClean="0">
                <a:latin typeface="楷体_GB2312" pitchFamily="49" charset="-122"/>
              </a:rPr>
              <a:t>位。</a:t>
            </a:r>
            <a:endParaRPr lang="zh-CN" altLang="en-US" sz="2000" b="1" dirty="0">
              <a:latin typeface="楷体_GB2312" pitchFamily="49" charset="-122"/>
            </a:endParaRPr>
          </a:p>
          <a:p>
            <a:pPr lvl="1">
              <a:lnSpc>
                <a:spcPct val="110000"/>
              </a:lnSpc>
              <a:spcBef>
                <a:spcPct val="10000"/>
              </a:spcBef>
              <a:buNone/>
            </a:pPr>
            <a:r>
              <a:rPr lang="zh-CN" altLang="en-US" sz="2000" b="1" dirty="0">
                <a:latin typeface="楷体_GB2312" pitchFamily="49" charset="-122"/>
              </a:rPr>
              <a:t>   如 </a:t>
            </a:r>
            <a:r>
              <a:rPr lang="en-US" altLang="zh-CN" sz="2000" b="1" dirty="0">
                <a:latin typeface="楷体_GB2312" pitchFamily="49" charset="-122"/>
              </a:rPr>
              <a:t>[-39</a:t>
            </a:r>
            <a:r>
              <a:rPr lang="en-US" altLang="zh-CN" sz="2000" b="1" dirty="0" smtClean="0">
                <a:latin typeface="楷体_GB2312" pitchFamily="49" charset="-122"/>
              </a:rPr>
              <a:t>]</a:t>
            </a:r>
            <a:r>
              <a:rPr lang="zh-CN" altLang="en-US" sz="2000" b="1" dirty="0">
                <a:latin typeface="楷体_GB2312" pitchFamily="49" charset="-122"/>
              </a:rPr>
              <a:t>原</a:t>
            </a:r>
            <a:r>
              <a:rPr lang="en-US" altLang="zh-CN" sz="2000" b="1" dirty="0" smtClean="0">
                <a:latin typeface="楷体_GB2312" pitchFamily="49" charset="-122"/>
              </a:rPr>
              <a:t>=1010 0111</a:t>
            </a:r>
            <a:r>
              <a:rPr lang="zh-CN" altLang="en-US" sz="2000" b="1" dirty="0">
                <a:latin typeface="楷体_GB2312" pitchFamily="49" charset="-122"/>
              </a:rPr>
              <a:t>，</a:t>
            </a:r>
            <a:r>
              <a:rPr lang="en-US" altLang="zh-CN" sz="2000" b="1" dirty="0">
                <a:latin typeface="楷体_GB2312" pitchFamily="49" charset="-122"/>
              </a:rPr>
              <a:t>[-1</a:t>
            </a:r>
            <a:r>
              <a:rPr lang="en-US" altLang="zh-CN" sz="2000" b="1" dirty="0" smtClean="0">
                <a:latin typeface="楷体_GB2312" pitchFamily="49" charset="-122"/>
              </a:rPr>
              <a:t>]</a:t>
            </a:r>
            <a:r>
              <a:rPr lang="zh-CN" altLang="en-US" sz="2000" b="1" dirty="0">
                <a:latin typeface="楷体_GB2312" pitchFamily="49" charset="-122"/>
              </a:rPr>
              <a:t>原</a:t>
            </a:r>
            <a:r>
              <a:rPr lang="en-US" altLang="zh-CN" sz="2000" b="1" dirty="0" smtClean="0">
                <a:latin typeface="楷体_GB2312" pitchFamily="49" charset="-122"/>
              </a:rPr>
              <a:t>=1000 0001</a:t>
            </a:r>
            <a:endParaRPr lang="en-US" altLang="zh-CN" sz="2000" b="1" dirty="0">
              <a:latin typeface="楷体_GB2312" pitchFamily="49" charset="-122"/>
            </a:endParaRPr>
          </a:p>
          <a:p>
            <a:pPr lvl="1">
              <a:lnSpc>
                <a:spcPct val="110000"/>
              </a:lnSpc>
            </a:pPr>
            <a:r>
              <a:rPr lang="zh-CN" altLang="en-US" sz="2400" b="1" dirty="0">
                <a:latin typeface="黑体" pitchFamily="2" charset="-122"/>
                <a:ea typeface="黑体" pitchFamily="2" charset="-122"/>
              </a:rPr>
              <a:t>反码</a:t>
            </a:r>
          </a:p>
          <a:p>
            <a:pPr lvl="1">
              <a:lnSpc>
                <a:spcPct val="110000"/>
              </a:lnSpc>
              <a:spcBef>
                <a:spcPct val="10000"/>
              </a:spcBef>
              <a:buFont typeface="Wingdings" pitchFamily="2" charset="2"/>
              <a:buNone/>
            </a:pPr>
            <a:r>
              <a:rPr lang="zh-CN" altLang="en-US" sz="2000" b="1" dirty="0">
                <a:latin typeface="楷体_GB2312" pitchFamily="49" charset="-122"/>
              </a:rPr>
              <a:t>   最高位为符号位，负值为</a:t>
            </a:r>
            <a:r>
              <a:rPr lang="en-US" altLang="zh-CN" sz="2000" b="1" dirty="0">
                <a:latin typeface="楷体_GB2312" pitchFamily="49" charset="-122"/>
              </a:rPr>
              <a:t>1</a:t>
            </a:r>
            <a:r>
              <a:rPr lang="zh-CN" altLang="en-US" sz="2000" b="1" dirty="0">
                <a:latin typeface="楷体_GB2312" pitchFamily="49" charset="-122"/>
              </a:rPr>
              <a:t>，数值位是原码的数值位按位求反。</a:t>
            </a:r>
          </a:p>
          <a:p>
            <a:pPr lvl="1">
              <a:lnSpc>
                <a:spcPct val="110000"/>
              </a:lnSpc>
              <a:spcBef>
                <a:spcPct val="10000"/>
              </a:spcBef>
              <a:buFont typeface="Wingdings" pitchFamily="2" charset="2"/>
              <a:buNone/>
            </a:pPr>
            <a:r>
              <a:rPr lang="zh-CN" altLang="en-US" sz="2000" b="1" dirty="0">
                <a:latin typeface="楷体_GB2312" pitchFamily="49" charset="-122"/>
              </a:rPr>
              <a:t>   如 </a:t>
            </a:r>
            <a:r>
              <a:rPr lang="en-US" altLang="zh-CN" sz="2000" b="1" dirty="0">
                <a:latin typeface="楷体_GB2312" pitchFamily="49" charset="-122"/>
              </a:rPr>
              <a:t>[-39]</a:t>
            </a:r>
            <a:r>
              <a:rPr lang="zh-CN" altLang="en-US" sz="2000" b="1" dirty="0">
                <a:latin typeface="楷体_GB2312" pitchFamily="49" charset="-122"/>
              </a:rPr>
              <a:t>反</a:t>
            </a:r>
            <a:r>
              <a:rPr lang="en-US" altLang="zh-CN" sz="2000" b="1" dirty="0">
                <a:latin typeface="楷体_GB2312" pitchFamily="49" charset="-122"/>
              </a:rPr>
              <a:t>=</a:t>
            </a:r>
            <a:r>
              <a:rPr lang="en-US" altLang="zh-CN" sz="2000" b="1" dirty="0" smtClean="0">
                <a:latin typeface="楷体_GB2312" pitchFamily="49" charset="-122"/>
              </a:rPr>
              <a:t>1101 1000</a:t>
            </a:r>
            <a:r>
              <a:rPr lang="zh-CN" altLang="en-US" sz="2000" b="1" dirty="0">
                <a:latin typeface="楷体_GB2312" pitchFamily="49" charset="-122"/>
              </a:rPr>
              <a:t>，</a:t>
            </a:r>
            <a:r>
              <a:rPr lang="en-US" altLang="zh-CN" sz="2000" b="1" dirty="0">
                <a:latin typeface="楷体_GB2312" pitchFamily="49" charset="-122"/>
              </a:rPr>
              <a:t>[-1]</a:t>
            </a:r>
            <a:r>
              <a:rPr lang="zh-CN" altLang="en-US" sz="2000" b="1" dirty="0">
                <a:latin typeface="楷体_GB2312" pitchFamily="49" charset="-122"/>
              </a:rPr>
              <a:t>反</a:t>
            </a:r>
            <a:r>
              <a:rPr lang="en-US" altLang="zh-CN" sz="2000" b="1" dirty="0">
                <a:latin typeface="楷体_GB2312" pitchFamily="49" charset="-122"/>
              </a:rPr>
              <a:t>=</a:t>
            </a:r>
            <a:r>
              <a:rPr lang="en-US" altLang="zh-CN" sz="2000" b="1" dirty="0" smtClean="0">
                <a:latin typeface="楷体_GB2312" pitchFamily="49" charset="-122"/>
              </a:rPr>
              <a:t>1111 1110 </a:t>
            </a:r>
            <a:endParaRPr lang="en-US" altLang="zh-CN" sz="2000" b="1" dirty="0">
              <a:latin typeface="楷体_GB2312" pitchFamily="49" charset="-122"/>
            </a:endParaRPr>
          </a:p>
          <a:p>
            <a:pPr lvl="1">
              <a:lnSpc>
                <a:spcPct val="110000"/>
              </a:lnSpc>
            </a:pPr>
            <a:r>
              <a:rPr lang="zh-CN" altLang="en-US" sz="2400" b="1" dirty="0" smtClean="0">
                <a:latin typeface="黑体" pitchFamily="2" charset="-122"/>
                <a:ea typeface="黑体" pitchFamily="2" charset="-122"/>
              </a:rPr>
              <a:t>补码 </a:t>
            </a:r>
            <a:r>
              <a:rPr lang="zh-CN" altLang="en-US" sz="2400" b="1" dirty="0" smtClean="0">
                <a:solidFill>
                  <a:srgbClr val="C00000"/>
                </a:solidFill>
                <a:latin typeface="楷体_GB2312" pitchFamily="49" charset="-122"/>
              </a:rPr>
              <a:t>补码</a:t>
            </a:r>
            <a:r>
              <a:rPr lang="zh-CN" altLang="en-US" sz="2400" b="1" dirty="0">
                <a:solidFill>
                  <a:srgbClr val="C00000"/>
                </a:solidFill>
                <a:latin typeface="楷体_GB2312" pitchFamily="49" charset="-122"/>
              </a:rPr>
              <a:t>可以将符号位与数值位一起参加运算</a:t>
            </a:r>
            <a:endParaRPr lang="zh-CN" altLang="en-US" sz="2400" b="1" dirty="0">
              <a:latin typeface="黑体" pitchFamily="2" charset="-122"/>
              <a:ea typeface="黑体" pitchFamily="2" charset="-122"/>
            </a:endParaRPr>
          </a:p>
          <a:p>
            <a:pPr lvl="1">
              <a:lnSpc>
                <a:spcPct val="110000"/>
              </a:lnSpc>
              <a:buFont typeface="Wingdings" pitchFamily="2" charset="2"/>
              <a:buNone/>
            </a:pPr>
            <a:r>
              <a:rPr lang="zh-CN" altLang="en-US" sz="2000" b="1" dirty="0">
                <a:latin typeface="楷体_GB2312" pitchFamily="49" charset="-122"/>
              </a:rPr>
              <a:t>   最高位为符号位，负值为</a:t>
            </a:r>
            <a:r>
              <a:rPr lang="en-US" altLang="zh-CN" sz="2000" b="1" dirty="0">
                <a:latin typeface="楷体_GB2312" pitchFamily="49" charset="-122"/>
              </a:rPr>
              <a:t>1</a:t>
            </a:r>
            <a:r>
              <a:rPr lang="zh-CN" altLang="en-US" sz="2000" b="1" dirty="0">
                <a:latin typeface="楷体_GB2312" pitchFamily="49" charset="-122"/>
              </a:rPr>
              <a:t>，数值位是原码的数值位按位求反再加</a:t>
            </a:r>
            <a:r>
              <a:rPr lang="en-US" altLang="zh-CN" sz="2000" b="1" dirty="0">
                <a:latin typeface="楷体_GB2312" pitchFamily="49" charset="-122"/>
              </a:rPr>
              <a:t>1</a:t>
            </a:r>
            <a:r>
              <a:rPr lang="zh-CN" altLang="en-US" sz="2000" b="1" dirty="0">
                <a:latin typeface="楷体_GB2312" pitchFamily="49" charset="-122"/>
              </a:rPr>
              <a:t>，即反码加</a:t>
            </a:r>
            <a:r>
              <a:rPr lang="en-US" altLang="zh-CN" sz="2000" b="1" dirty="0">
                <a:latin typeface="楷体_GB2312" pitchFamily="49" charset="-122"/>
              </a:rPr>
              <a:t>1</a:t>
            </a:r>
            <a:r>
              <a:rPr lang="zh-CN" altLang="en-US" sz="2000" b="1" dirty="0" smtClean="0">
                <a:latin typeface="楷体_GB2312" pitchFamily="49" charset="-122"/>
              </a:rPr>
              <a:t>。</a:t>
            </a:r>
            <a:r>
              <a:rPr lang="zh-CN" altLang="en-US" sz="2000" b="1" dirty="0" smtClean="0">
                <a:solidFill>
                  <a:srgbClr val="C00000"/>
                </a:solidFill>
                <a:latin typeface="楷体_GB2312" pitchFamily="49" charset="-122"/>
              </a:rPr>
              <a:t>“补码的补码是原码”</a:t>
            </a:r>
            <a:endParaRPr lang="zh-CN" altLang="en-US" sz="2000" b="1" dirty="0">
              <a:solidFill>
                <a:srgbClr val="C00000"/>
              </a:solidFill>
              <a:latin typeface="楷体_GB2312" pitchFamily="49" charset="-122"/>
            </a:endParaRPr>
          </a:p>
          <a:p>
            <a:pPr lvl="1">
              <a:lnSpc>
                <a:spcPct val="110000"/>
              </a:lnSpc>
              <a:buFont typeface="Wingdings" pitchFamily="2" charset="2"/>
              <a:buNone/>
            </a:pPr>
            <a:r>
              <a:rPr lang="zh-CN" altLang="en-US" sz="2000" b="1" dirty="0">
                <a:latin typeface="楷体_GB2312" pitchFamily="49" charset="-122"/>
              </a:rPr>
              <a:t>   如 </a:t>
            </a:r>
            <a:r>
              <a:rPr lang="en-US" altLang="zh-CN" sz="2000" b="1" dirty="0">
                <a:latin typeface="楷体_GB2312" pitchFamily="49" charset="-122"/>
              </a:rPr>
              <a:t>[-</a:t>
            </a:r>
            <a:r>
              <a:rPr lang="en-US" altLang="zh-CN" sz="2000" b="1" dirty="0" smtClean="0">
                <a:latin typeface="楷体_GB2312" pitchFamily="49" charset="-122"/>
              </a:rPr>
              <a:t>39]</a:t>
            </a:r>
            <a:r>
              <a:rPr lang="zh-CN" altLang="en-US" sz="2000" b="1" dirty="0" smtClean="0">
                <a:latin typeface="楷体_GB2312" pitchFamily="49" charset="-122"/>
              </a:rPr>
              <a:t>原</a:t>
            </a:r>
            <a:r>
              <a:rPr lang="en-US" altLang="zh-CN" sz="2000" b="1" dirty="0" smtClean="0">
                <a:latin typeface="楷体_GB2312" pitchFamily="49" charset="-122"/>
              </a:rPr>
              <a:t> 1010 0111  [-1]</a:t>
            </a:r>
            <a:r>
              <a:rPr lang="zh-CN" altLang="en-US" sz="2000" b="1" dirty="0" smtClean="0">
                <a:latin typeface="楷体_GB2312" pitchFamily="49" charset="-122"/>
              </a:rPr>
              <a:t>原</a:t>
            </a:r>
            <a:r>
              <a:rPr lang="en-US" altLang="zh-CN" sz="2000" b="1" dirty="0" smtClean="0">
                <a:latin typeface="楷体_GB2312" pitchFamily="49" charset="-122"/>
              </a:rPr>
              <a:t>=1000 0001</a:t>
            </a:r>
          </a:p>
          <a:p>
            <a:pPr lvl="1">
              <a:lnSpc>
                <a:spcPct val="110000"/>
              </a:lnSpc>
              <a:buNone/>
            </a:pPr>
            <a:r>
              <a:rPr lang="en-US" altLang="zh-CN" sz="2000" b="1" dirty="0" smtClean="0">
                <a:latin typeface="楷体_GB2312" pitchFamily="49" charset="-122"/>
              </a:rPr>
              <a:t>           </a:t>
            </a:r>
            <a:r>
              <a:rPr lang="zh-CN" altLang="en-US" sz="2000" b="1" dirty="0" smtClean="0">
                <a:latin typeface="楷体_GB2312" pitchFamily="49" charset="-122"/>
              </a:rPr>
              <a:t>反</a:t>
            </a:r>
            <a:r>
              <a:rPr lang="en-US" altLang="zh-CN" sz="2000" b="1" dirty="0" smtClean="0">
                <a:latin typeface="楷体_GB2312" pitchFamily="49" charset="-122"/>
              </a:rPr>
              <a:t> 1101 1000   </a:t>
            </a:r>
            <a:r>
              <a:rPr lang="zh-CN" altLang="en-US" sz="2000" b="1" dirty="0">
                <a:latin typeface="楷体_GB2312" pitchFamily="49" charset="-122"/>
              </a:rPr>
              <a:t> </a:t>
            </a:r>
            <a:r>
              <a:rPr lang="zh-CN" altLang="en-US" sz="2000" b="1" dirty="0" smtClean="0">
                <a:latin typeface="楷体_GB2312" pitchFamily="49" charset="-122"/>
              </a:rPr>
              <a:t>  反</a:t>
            </a:r>
            <a:r>
              <a:rPr lang="en-US" altLang="zh-CN" sz="2000" b="1" dirty="0" smtClean="0">
                <a:latin typeface="楷体_GB2312" pitchFamily="49" charset="-122"/>
              </a:rPr>
              <a:t>=1111 1110</a:t>
            </a:r>
          </a:p>
          <a:p>
            <a:pPr lvl="1">
              <a:lnSpc>
                <a:spcPct val="110000"/>
              </a:lnSpc>
              <a:buNone/>
            </a:pPr>
            <a:r>
              <a:rPr lang="en-US" altLang="zh-CN" sz="2000" b="1" dirty="0" smtClean="0">
                <a:solidFill>
                  <a:srgbClr val="C00000"/>
                </a:solidFill>
                <a:latin typeface="楷体_GB2312" pitchFamily="49" charset="-122"/>
              </a:rPr>
              <a:t>           </a:t>
            </a:r>
            <a:r>
              <a:rPr lang="zh-CN" altLang="en-US" sz="2000" b="1" dirty="0" smtClean="0">
                <a:solidFill>
                  <a:srgbClr val="C00000"/>
                </a:solidFill>
                <a:latin typeface="楷体_GB2312" pitchFamily="49" charset="-122"/>
              </a:rPr>
              <a:t>补</a:t>
            </a:r>
            <a:r>
              <a:rPr lang="en-US" altLang="zh-CN" sz="2000" b="1" dirty="0" smtClean="0">
                <a:solidFill>
                  <a:srgbClr val="C00000"/>
                </a:solidFill>
                <a:latin typeface="楷体_GB2312" pitchFamily="49" charset="-122"/>
              </a:rPr>
              <a:t> 1101 1001      </a:t>
            </a:r>
            <a:r>
              <a:rPr lang="zh-CN" altLang="en-US" sz="2000" b="1" dirty="0" smtClean="0">
                <a:solidFill>
                  <a:srgbClr val="C00000"/>
                </a:solidFill>
                <a:latin typeface="楷体_GB2312" pitchFamily="49" charset="-122"/>
              </a:rPr>
              <a:t>补</a:t>
            </a:r>
            <a:r>
              <a:rPr lang="en-US" altLang="zh-CN" sz="2000" b="1" dirty="0">
                <a:solidFill>
                  <a:srgbClr val="C00000"/>
                </a:solidFill>
                <a:latin typeface="楷体_GB2312" pitchFamily="49" charset="-122"/>
              </a:rPr>
              <a:t>=</a:t>
            </a:r>
            <a:r>
              <a:rPr lang="en-US" altLang="zh-CN" sz="2000" b="1" dirty="0" smtClean="0">
                <a:solidFill>
                  <a:srgbClr val="C00000"/>
                </a:solidFill>
                <a:latin typeface="楷体_GB2312" pitchFamily="49" charset="-122"/>
              </a:rPr>
              <a:t>1111 1111</a:t>
            </a:r>
            <a:endParaRPr lang="en-US" altLang="zh-CN" sz="2000" dirty="0">
              <a:solidFill>
                <a:srgbClr val="C00000"/>
              </a:solidFill>
            </a:endParaRPr>
          </a:p>
        </p:txBody>
      </p:sp>
    </p:spTree>
    <p:extLst>
      <p:ext uri="{BB962C8B-B14F-4D97-AF65-F5344CB8AC3E}">
        <p14:creationId xmlns:p14="http://schemas.microsoft.com/office/powerpoint/2010/main" val="27241816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6035">
                                            <p:txEl>
                                              <p:pRg st="0" end="0"/>
                                            </p:txEl>
                                          </p:spTgt>
                                        </p:tgtEl>
                                        <p:attrNameLst>
                                          <p:attrName>style.visibility</p:attrName>
                                        </p:attrNameLst>
                                      </p:cBhvr>
                                      <p:to>
                                        <p:strVal val="visible"/>
                                      </p:to>
                                    </p:set>
                                    <p:anim calcmode="lin" valueType="num">
                                      <p:cBhvr additive="base">
                                        <p:cTn id="7" dur="500" fill="hold"/>
                                        <p:tgtEl>
                                          <p:spTgt spid="1196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603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96035">
                                            <p:txEl>
                                              <p:pRg st="1" end="1"/>
                                            </p:txEl>
                                          </p:spTgt>
                                        </p:tgtEl>
                                        <p:attrNameLst>
                                          <p:attrName>style.visibility</p:attrName>
                                        </p:attrNameLst>
                                      </p:cBhvr>
                                      <p:to>
                                        <p:strVal val="visible"/>
                                      </p:to>
                                    </p:set>
                                    <p:anim calcmode="lin" valueType="num">
                                      <p:cBhvr additive="base">
                                        <p:cTn id="12" dur="500" fill="hold"/>
                                        <p:tgtEl>
                                          <p:spTgt spid="119603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9603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96035">
                                            <p:txEl>
                                              <p:pRg st="2" end="2"/>
                                            </p:txEl>
                                          </p:spTgt>
                                        </p:tgtEl>
                                        <p:attrNameLst>
                                          <p:attrName>style.visibility</p:attrName>
                                        </p:attrNameLst>
                                      </p:cBhvr>
                                      <p:to>
                                        <p:strVal val="visible"/>
                                      </p:to>
                                    </p:set>
                                    <p:anim calcmode="lin" valueType="num">
                                      <p:cBhvr additive="base">
                                        <p:cTn id="17" dur="500" fill="hold"/>
                                        <p:tgtEl>
                                          <p:spTgt spid="11960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9603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96035">
                                            <p:txEl>
                                              <p:pRg st="3" end="3"/>
                                            </p:txEl>
                                          </p:spTgt>
                                        </p:tgtEl>
                                        <p:attrNameLst>
                                          <p:attrName>style.visibility</p:attrName>
                                        </p:attrNameLst>
                                      </p:cBhvr>
                                      <p:to>
                                        <p:strVal val="visible"/>
                                      </p:to>
                                    </p:set>
                                    <p:anim calcmode="lin" valueType="num">
                                      <p:cBhvr additive="base">
                                        <p:cTn id="22" dur="500" fill="hold"/>
                                        <p:tgtEl>
                                          <p:spTgt spid="119603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96035">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96035">
                                            <p:txEl>
                                              <p:pRg st="4" end="4"/>
                                            </p:txEl>
                                          </p:spTgt>
                                        </p:tgtEl>
                                        <p:attrNameLst>
                                          <p:attrName>style.visibility</p:attrName>
                                        </p:attrNameLst>
                                      </p:cBhvr>
                                      <p:to>
                                        <p:strVal val="visible"/>
                                      </p:to>
                                    </p:set>
                                    <p:anim calcmode="lin" valueType="num">
                                      <p:cBhvr additive="base">
                                        <p:cTn id="27" dur="500" fill="hold"/>
                                        <p:tgtEl>
                                          <p:spTgt spid="119603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96035">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96035">
                                            <p:txEl>
                                              <p:pRg st="5" end="5"/>
                                            </p:txEl>
                                          </p:spTgt>
                                        </p:tgtEl>
                                        <p:attrNameLst>
                                          <p:attrName>style.visibility</p:attrName>
                                        </p:attrNameLst>
                                      </p:cBhvr>
                                      <p:to>
                                        <p:strVal val="visible"/>
                                      </p:to>
                                    </p:set>
                                    <p:anim calcmode="lin" valueType="num">
                                      <p:cBhvr additive="base">
                                        <p:cTn id="32" dur="500" fill="hold"/>
                                        <p:tgtEl>
                                          <p:spTgt spid="119603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96035">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196035">
                                            <p:txEl>
                                              <p:pRg st="6" end="6"/>
                                            </p:txEl>
                                          </p:spTgt>
                                        </p:tgtEl>
                                        <p:attrNameLst>
                                          <p:attrName>style.visibility</p:attrName>
                                        </p:attrNameLst>
                                      </p:cBhvr>
                                      <p:to>
                                        <p:strVal val="visible"/>
                                      </p:to>
                                    </p:set>
                                    <p:anim calcmode="lin" valueType="num">
                                      <p:cBhvr additive="base">
                                        <p:cTn id="37" dur="500" fill="hold"/>
                                        <p:tgtEl>
                                          <p:spTgt spid="119603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96035">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96035">
                                            <p:txEl>
                                              <p:pRg st="7" end="7"/>
                                            </p:txEl>
                                          </p:spTgt>
                                        </p:tgtEl>
                                        <p:attrNameLst>
                                          <p:attrName>style.visibility</p:attrName>
                                        </p:attrNameLst>
                                      </p:cBhvr>
                                      <p:to>
                                        <p:strVal val="visible"/>
                                      </p:to>
                                    </p:set>
                                    <p:anim calcmode="lin" valueType="num">
                                      <p:cBhvr additive="base">
                                        <p:cTn id="42" dur="500" fill="hold"/>
                                        <p:tgtEl>
                                          <p:spTgt spid="1196035">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96035">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196035">
                                            <p:txEl>
                                              <p:pRg st="8" end="8"/>
                                            </p:txEl>
                                          </p:spTgt>
                                        </p:tgtEl>
                                        <p:attrNameLst>
                                          <p:attrName>style.visibility</p:attrName>
                                        </p:attrNameLst>
                                      </p:cBhvr>
                                      <p:to>
                                        <p:strVal val="visible"/>
                                      </p:to>
                                    </p:set>
                                    <p:anim calcmode="lin" valueType="num">
                                      <p:cBhvr additive="base">
                                        <p:cTn id="47" dur="500" fill="hold"/>
                                        <p:tgtEl>
                                          <p:spTgt spid="119603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9603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3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ChangeArrowheads="1"/>
          </p:cNvSpPr>
          <p:nvPr/>
        </p:nvSpPr>
        <p:spPr bwMode="auto">
          <a:xfrm>
            <a:off x="0" y="1844675"/>
            <a:ext cx="9144000" cy="1773238"/>
          </a:xfrm>
          <a:prstGeom prst="rect">
            <a:avLst/>
          </a:prstGeom>
          <a:solidFill>
            <a:schemeClr val="accent2"/>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197059" name="Rectangle 3"/>
          <p:cNvSpPr>
            <a:spLocks noGrp="1" noChangeArrowheads="1"/>
          </p:cNvSpPr>
          <p:nvPr>
            <p:ph type="title"/>
          </p:nvPr>
        </p:nvSpPr>
        <p:spPr>
          <a:xfrm>
            <a:off x="2124075" y="44450"/>
            <a:ext cx="5075238" cy="836613"/>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数值在计算机中的表示</a:t>
            </a:r>
            <a:r>
              <a:rPr lang="en-US" altLang="zh-CN" sz="1800" b="0">
                <a:effectLst>
                  <a:outerShdw blurRad="38100" dist="38100" dir="2700000" algn="tl">
                    <a:srgbClr val="C0C0C0"/>
                  </a:outerShdw>
                </a:effectLst>
                <a:latin typeface="Arial"/>
              </a:rPr>
              <a:t>—</a:t>
            </a:r>
            <a:r>
              <a:rPr lang="zh-CN" altLang="en-US" sz="1800" b="0">
                <a:effectLst>
                  <a:outerShdw blurRad="38100" dist="38100" dir="2700000" algn="tl">
                    <a:srgbClr val="C0C0C0"/>
                  </a:outerShdw>
                </a:effectLst>
                <a:latin typeface="华文琥珀" pitchFamily="2" charset="-122"/>
              </a:rPr>
              <a:t>整数</a:t>
            </a:r>
          </a:p>
        </p:txBody>
      </p:sp>
      <p:sp>
        <p:nvSpPr>
          <p:cNvPr id="1197060" name="Rectangle 4"/>
          <p:cNvSpPr>
            <a:spLocks noGrp="1" noChangeArrowheads="1"/>
          </p:cNvSpPr>
          <p:nvPr>
            <p:ph type="body" sz="half" idx="1"/>
          </p:nvPr>
        </p:nvSpPr>
        <p:spPr>
          <a:xfrm>
            <a:off x="179388" y="1268413"/>
            <a:ext cx="8785225" cy="4589462"/>
          </a:xfrm>
          <a:noFill/>
          <a:ln/>
          <a:extLst>
            <a:ext uri="{909E8E84-426E-40DD-AFC4-6F175D3DCCD1}">
              <a14:hiddenFill xmlns:a14="http://schemas.microsoft.com/office/drawing/2010/main">
                <a:solidFill>
                  <a:schemeClr val="accent2"/>
                </a:solidFill>
              </a14:hiddenFill>
            </a:ext>
          </a:extLst>
        </p:spPr>
        <p:txBody>
          <a:bodyPr lIns="92075" tIns="46038" rIns="92075" bIns="46038"/>
          <a:lstStyle/>
          <a:p>
            <a:r>
              <a:rPr lang="zh-CN" altLang="en-US" sz="2600" b="1"/>
              <a:t>例：计算</a:t>
            </a:r>
            <a:r>
              <a:rPr lang="en-US" altLang="zh-CN" sz="2600" b="1"/>
              <a:t>5-2</a:t>
            </a:r>
            <a:r>
              <a:rPr lang="zh-CN" altLang="en-US" sz="2600" b="1"/>
              <a:t>的值。</a:t>
            </a:r>
            <a:r>
              <a:rPr lang="zh-CN" altLang="en-US" sz="2600"/>
              <a:t> </a:t>
            </a:r>
          </a:p>
          <a:p>
            <a:endParaRPr lang="zh-CN" altLang="en-US" sz="2600"/>
          </a:p>
          <a:p>
            <a:endParaRPr lang="zh-CN" altLang="en-US" sz="2600"/>
          </a:p>
          <a:p>
            <a:endParaRPr lang="zh-CN" altLang="en-US" sz="2600"/>
          </a:p>
          <a:p>
            <a:endParaRPr lang="zh-CN" altLang="en-US" sz="2600"/>
          </a:p>
          <a:p>
            <a:pPr>
              <a:buFont typeface="Wingdings" pitchFamily="2" charset="2"/>
              <a:buNone/>
            </a:pPr>
            <a:r>
              <a:rPr lang="zh-CN" altLang="en-US" sz="2600" b="1">
                <a:ea typeface="楷体_GB2312" pitchFamily="49" charset="-122"/>
              </a:rPr>
              <a:t>          丢失高位</a:t>
            </a:r>
            <a:r>
              <a:rPr lang="en-US" altLang="zh-CN" sz="2600" b="1">
                <a:ea typeface="楷体_GB2312" pitchFamily="49" charset="-122"/>
              </a:rPr>
              <a:t>1</a:t>
            </a:r>
            <a:r>
              <a:rPr lang="zh-CN" altLang="en-US" sz="2600" b="1">
                <a:ea typeface="楷体_GB2312" pitchFamily="49" charset="-122"/>
              </a:rPr>
              <a:t>，运算结果是</a:t>
            </a:r>
            <a:r>
              <a:rPr lang="en-US" altLang="zh-CN" sz="2600" b="1">
                <a:ea typeface="楷体_GB2312" pitchFamily="49" charset="-122"/>
              </a:rPr>
              <a:t>00000011</a:t>
            </a:r>
            <a:r>
              <a:rPr lang="zh-CN" altLang="en-US" sz="2600" b="1">
                <a:ea typeface="楷体_GB2312" pitchFamily="49" charset="-122"/>
              </a:rPr>
              <a:t>，即</a:t>
            </a:r>
            <a:r>
              <a:rPr lang="en-US" altLang="zh-CN" sz="2600" b="1">
                <a:ea typeface="楷体_GB2312" pitchFamily="49" charset="-122"/>
              </a:rPr>
              <a:t>3</a:t>
            </a:r>
            <a:r>
              <a:rPr lang="zh-CN" altLang="en-US" sz="2600" b="1">
                <a:ea typeface="楷体_GB2312" pitchFamily="49" charset="-122"/>
              </a:rPr>
              <a:t>。可见，用补码表示，在数的有效表示范围内，符号位如同数值一样参加运算，允许丢失所产生的最高位进位，所以被广泛采用。</a:t>
            </a:r>
            <a:endParaRPr lang="zh-CN" altLang="en-US" sz="2200" b="1">
              <a:latin typeface="楷体_GB2312" pitchFamily="49" charset="-122"/>
              <a:ea typeface="楷体_GB2312" pitchFamily="49" charset="-122"/>
            </a:endParaRPr>
          </a:p>
        </p:txBody>
      </p:sp>
      <p:grpSp>
        <p:nvGrpSpPr>
          <p:cNvPr id="1197061" name="Group 5"/>
          <p:cNvGrpSpPr>
            <a:grpSpLocks/>
          </p:cNvGrpSpPr>
          <p:nvPr/>
        </p:nvGrpSpPr>
        <p:grpSpPr bwMode="auto">
          <a:xfrm>
            <a:off x="1403350" y="2276475"/>
            <a:ext cx="5715000" cy="1143000"/>
            <a:chOff x="864" y="1440"/>
            <a:chExt cx="3600" cy="720"/>
          </a:xfrm>
        </p:grpSpPr>
        <p:sp>
          <p:nvSpPr>
            <p:cNvPr id="1197062" name="Text Box 6"/>
            <p:cNvSpPr txBox="1">
              <a:spLocks noChangeArrowheads="1"/>
            </p:cNvSpPr>
            <p:nvPr/>
          </p:nvSpPr>
          <p:spPr bwMode="auto">
            <a:xfrm>
              <a:off x="2256" y="1440"/>
              <a:ext cx="2208" cy="480"/>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en-US" altLang="zh-CN" sz="2400">
                  <a:solidFill>
                    <a:schemeClr val="bg1"/>
                  </a:solidFill>
                  <a:latin typeface="Times New Roman" pitchFamily="18" charset="0"/>
                  <a:ea typeface="宋体" charset="-122"/>
                </a:rPr>
                <a:t>00000101 …… 5</a:t>
              </a:r>
              <a:r>
                <a:rPr lang="zh-CN" altLang="en-US" sz="2400">
                  <a:solidFill>
                    <a:schemeClr val="bg1"/>
                  </a:solidFill>
                  <a:latin typeface="Times New Roman" pitchFamily="18" charset="0"/>
                  <a:ea typeface="宋体" charset="-122"/>
                </a:rPr>
                <a:t>的补码</a:t>
              </a:r>
            </a:p>
            <a:p>
              <a:pPr algn="just" eaLnBrk="0" hangingPunct="0"/>
              <a:r>
                <a:rPr lang="en-US" altLang="zh-CN" sz="2400">
                  <a:solidFill>
                    <a:schemeClr val="bg1"/>
                  </a:solidFill>
                  <a:latin typeface="Times New Roman" pitchFamily="18" charset="0"/>
                  <a:ea typeface="宋体" charset="-122"/>
                </a:rPr>
                <a:t>11111110 …… -2</a:t>
              </a:r>
              <a:r>
                <a:rPr lang="zh-CN" altLang="en-US" sz="2400">
                  <a:solidFill>
                    <a:schemeClr val="bg1"/>
                  </a:solidFill>
                  <a:latin typeface="Times New Roman" pitchFamily="18" charset="0"/>
                  <a:ea typeface="宋体" charset="-122"/>
                </a:rPr>
                <a:t>的补码</a:t>
              </a:r>
            </a:p>
          </p:txBody>
        </p:sp>
        <p:sp>
          <p:nvSpPr>
            <p:cNvPr id="1197063" name="Line 7"/>
            <p:cNvSpPr>
              <a:spLocks noChangeShapeType="1"/>
            </p:cNvSpPr>
            <p:nvPr/>
          </p:nvSpPr>
          <p:spPr bwMode="auto">
            <a:xfrm>
              <a:off x="2064" y="1920"/>
              <a:ext cx="105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7064" name="Text Box 8"/>
            <p:cNvSpPr txBox="1">
              <a:spLocks noChangeArrowheads="1"/>
            </p:cNvSpPr>
            <p:nvPr/>
          </p:nvSpPr>
          <p:spPr bwMode="auto">
            <a:xfrm>
              <a:off x="2112" y="1680"/>
              <a:ext cx="206" cy="192"/>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en-US" altLang="zh-CN" sz="2400">
                  <a:solidFill>
                    <a:schemeClr val="bg1"/>
                  </a:solidFill>
                  <a:latin typeface="Times New Roman" pitchFamily="18" charset="0"/>
                  <a:ea typeface="宋体" charset="-122"/>
                </a:rPr>
                <a:t>+</a:t>
              </a:r>
            </a:p>
          </p:txBody>
        </p:sp>
        <p:sp>
          <p:nvSpPr>
            <p:cNvPr id="1197065" name="Text Box 9"/>
            <p:cNvSpPr txBox="1">
              <a:spLocks noChangeArrowheads="1"/>
            </p:cNvSpPr>
            <p:nvPr/>
          </p:nvSpPr>
          <p:spPr bwMode="auto">
            <a:xfrm>
              <a:off x="2256" y="1872"/>
              <a:ext cx="969" cy="288"/>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en-US" altLang="zh-CN" sz="2400">
                  <a:solidFill>
                    <a:schemeClr val="bg1"/>
                  </a:solidFill>
                  <a:latin typeface="Times New Roman" pitchFamily="18" charset="0"/>
                  <a:ea typeface="宋体" charset="-122"/>
                </a:rPr>
                <a:t>00000011</a:t>
              </a:r>
            </a:p>
          </p:txBody>
        </p:sp>
        <p:sp>
          <p:nvSpPr>
            <p:cNvPr id="1197066" name="Text Box 10"/>
            <p:cNvSpPr txBox="1">
              <a:spLocks noChangeArrowheads="1"/>
            </p:cNvSpPr>
            <p:nvPr/>
          </p:nvSpPr>
          <p:spPr bwMode="auto">
            <a:xfrm>
              <a:off x="864" y="1488"/>
              <a:ext cx="1296" cy="429"/>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en-US" altLang="zh-CN" sz="2400">
                  <a:solidFill>
                    <a:schemeClr val="bg1"/>
                  </a:solidFill>
                  <a:latin typeface="Times New Roman" pitchFamily="18" charset="0"/>
                  <a:ea typeface="宋体" charset="-122"/>
                </a:rPr>
                <a:t>5-2=5+(-2)</a:t>
              </a:r>
            </a:p>
          </p:txBody>
        </p:sp>
        <p:sp>
          <p:nvSpPr>
            <p:cNvPr id="1197067" name="Text Box 11"/>
            <p:cNvSpPr txBox="1">
              <a:spLocks noChangeArrowheads="1"/>
            </p:cNvSpPr>
            <p:nvPr/>
          </p:nvSpPr>
          <p:spPr bwMode="auto">
            <a:xfrm>
              <a:off x="2198" y="1939"/>
              <a:ext cx="96" cy="20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AFCFA"/>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eaLnBrk="0" hangingPunct="0">
                <a:lnSpc>
                  <a:spcPct val="80000"/>
                </a:lnSpc>
              </a:pPr>
              <a:r>
                <a:rPr lang="en-US" altLang="zh-CN" sz="2400">
                  <a:solidFill>
                    <a:schemeClr val="bg1"/>
                  </a:solidFill>
                  <a:latin typeface="Times New Roman" pitchFamily="18" charset="0"/>
                  <a:ea typeface="宋体" charset="-122"/>
                </a:rPr>
                <a:t>1</a:t>
              </a:r>
            </a:p>
          </p:txBody>
        </p:sp>
      </p:grpSp>
    </p:spTree>
    <p:extLst>
      <p:ext uri="{BB962C8B-B14F-4D97-AF65-F5344CB8AC3E}">
        <p14:creationId xmlns:p14="http://schemas.microsoft.com/office/powerpoint/2010/main" val="11299258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690521B-EE16-49F6-8251-AB7F17C5ED83}" type="slidenum">
              <a:rPr lang="en-US" altLang="zh-CN"/>
              <a:pPr/>
              <a:t>3</a:t>
            </a:fld>
            <a:endParaRPr lang="en-US" altLang="zh-CN"/>
          </a:p>
        </p:txBody>
      </p:sp>
      <p:sp>
        <p:nvSpPr>
          <p:cNvPr id="1172482" name="Rectangle 2"/>
          <p:cNvSpPr>
            <a:spLocks noGrp="1" noChangeArrowheads="1"/>
          </p:cNvSpPr>
          <p:nvPr>
            <p:ph type="title"/>
          </p:nvPr>
        </p:nvSpPr>
        <p:spPr/>
        <p:txBody>
          <a:bodyPr/>
          <a:lstStyle/>
          <a:p>
            <a:r>
              <a:rPr lang="zh-CN" altLang="en-US" b="0" dirty="0"/>
              <a:t>导引关键字</a:t>
            </a:r>
            <a:r>
              <a:rPr lang="en-US" dirty="0"/>
              <a:t> </a:t>
            </a:r>
            <a:endParaRPr lang="zh-CN" altLang="en-US" dirty="0"/>
          </a:p>
        </p:txBody>
      </p:sp>
      <p:sp>
        <p:nvSpPr>
          <p:cNvPr id="1172483" name="Rectangle 3"/>
          <p:cNvSpPr>
            <a:spLocks noGrp="1" noChangeArrowheads="1"/>
          </p:cNvSpPr>
          <p:nvPr>
            <p:ph type="body" idx="1"/>
          </p:nvPr>
        </p:nvSpPr>
        <p:spPr>
          <a:xfrm>
            <a:off x="35496" y="1196975"/>
            <a:ext cx="9036496" cy="4752975"/>
          </a:xfrm>
        </p:spPr>
        <p:txBody>
          <a:bodyPr/>
          <a:lstStyle/>
          <a:p>
            <a:pPr algn="just"/>
            <a:r>
              <a:rPr lang="zh-CN" altLang="en-US" sz="2600" b="1" dirty="0"/>
              <a:t>数制（二进制、八进制、十进制、十六进制）</a:t>
            </a:r>
          </a:p>
          <a:p>
            <a:pPr algn="just"/>
            <a:r>
              <a:rPr lang="zh-CN" altLang="en-US" sz="2600" b="1" dirty="0"/>
              <a:t>进制转换</a:t>
            </a:r>
          </a:p>
          <a:p>
            <a:pPr algn="just"/>
            <a:r>
              <a:rPr lang="zh-CN" altLang="en-US" sz="2600" b="1" dirty="0"/>
              <a:t>存储单元、存储容量</a:t>
            </a:r>
          </a:p>
          <a:p>
            <a:pPr algn="just"/>
            <a:r>
              <a:rPr lang="zh-CN" altLang="en-US" sz="2600" b="1" dirty="0"/>
              <a:t>单位（</a:t>
            </a:r>
            <a:r>
              <a:rPr lang="en-US" altLang="zh-CN" sz="2600" b="1" dirty="0" smtClean="0"/>
              <a:t>Bit</a:t>
            </a:r>
            <a:r>
              <a:rPr lang="zh-CN" altLang="en-US" sz="2600" b="1" dirty="0" smtClean="0"/>
              <a:t>、</a:t>
            </a:r>
            <a:r>
              <a:rPr lang="en-US" altLang="zh-CN" sz="2600" b="1" dirty="0" smtClean="0"/>
              <a:t>Byte</a:t>
            </a:r>
            <a:r>
              <a:rPr lang="zh-CN" altLang="en-US" sz="2600" b="1" dirty="0" smtClean="0"/>
              <a:t>、</a:t>
            </a:r>
            <a:r>
              <a:rPr lang="en-US" altLang="zh-CN" sz="2600" b="1" dirty="0" smtClean="0"/>
              <a:t>Word</a:t>
            </a:r>
            <a:r>
              <a:rPr lang="zh-CN" altLang="en-US" sz="2600" b="1" dirty="0" smtClean="0"/>
              <a:t>、</a:t>
            </a:r>
            <a:r>
              <a:rPr lang="en-US" altLang="zh-CN" sz="2600" b="1" dirty="0"/>
              <a:t>MB</a:t>
            </a:r>
            <a:r>
              <a:rPr lang="zh-CN" altLang="en-US" sz="2600" b="1" dirty="0"/>
              <a:t>）</a:t>
            </a:r>
          </a:p>
          <a:p>
            <a:pPr algn="just"/>
            <a:r>
              <a:rPr lang="zh-CN" altLang="en-US" sz="2600" b="1" dirty="0"/>
              <a:t>数的表示（整数、浮点数、原码、反码、补码）</a:t>
            </a:r>
          </a:p>
          <a:p>
            <a:pPr algn="just"/>
            <a:r>
              <a:rPr lang="zh-CN" altLang="en-US" sz="2600" b="1" dirty="0"/>
              <a:t>字符表示（</a:t>
            </a:r>
            <a:r>
              <a:rPr lang="en-US" altLang="zh-CN" sz="2600" b="1" dirty="0"/>
              <a:t>ASCII</a:t>
            </a:r>
            <a:r>
              <a:rPr lang="zh-CN" altLang="en-US" sz="2600" b="1" dirty="0"/>
              <a:t>、 </a:t>
            </a:r>
            <a:r>
              <a:rPr lang="en-US" altLang="zh-CN" sz="2600" b="1" dirty="0"/>
              <a:t>EBCDIC</a:t>
            </a:r>
            <a:r>
              <a:rPr lang="zh-CN" altLang="en-US" sz="2600" b="1" dirty="0"/>
              <a:t>、</a:t>
            </a:r>
            <a:r>
              <a:rPr lang="en-US" altLang="zh-CN" sz="2600" b="1" dirty="0" smtClean="0"/>
              <a:t>Unicode</a:t>
            </a:r>
            <a:r>
              <a:rPr lang="zh-CN" altLang="en-US" sz="2600" b="1" dirty="0" smtClean="0"/>
              <a:t>）</a:t>
            </a:r>
            <a:endParaRPr lang="zh-CN" altLang="en-US" sz="2600" b="1" dirty="0"/>
          </a:p>
          <a:p>
            <a:pPr algn="just"/>
            <a:r>
              <a:rPr lang="zh-CN" altLang="en-US" sz="2600" b="1" dirty="0"/>
              <a:t>汉字表示（输入码、机内码、国标</a:t>
            </a:r>
            <a:r>
              <a:rPr lang="zh-CN" altLang="en-US" sz="2600" b="1" dirty="0" smtClean="0"/>
              <a:t>码、</a:t>
            </a:r>
            <a:r>
              <a:rPr lang="zh-CN" altLang="en-US" sz="2600" b="1" dirty="0"/>
              <a:t>区位码、字形码）</a:t>
            </a:r>
          </a:p>
          <a:p>
            <a:pPr algn="just"/>
            <a:r>
              <a:rPr lang="zh-CN" altLang="en-US" sz="2600" b="1" dirty="0"/>
              <a:t>多媒体表示（采样频率、分辨率、量化深度、音乐文件</a:t>
            </a:r>
            <a:r>
              <a:rPr lang="en-US" altLang="zh-CN" sz="2600" b="1" dirty="0"/>
              <a:t>/</a:t>
            </a:r>
            <a:r>
              <a:rPr lang="zh-CN" altLang="en-US" sz="2600" b="1" dirty="0"/>
              <a:t>图像文件存储容量）</a:t>
            </a:r>
          </a:p>
        </p:txBody>
      </p:sp>
    </p:spTree>
    <p:extLst>
      <p:ext uri="{BB962C8B-B14F-4D97-AF65-F5344CB8AC3E}">
        <p14:creationId xmlns:p14="http://schemas.microsoft.com/office/powerpoint/2010/main" val="5423700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72483">
                                            <p:txEl>
                                              <p:pRg st="0" end="0"/>
                                            </p:txEl>
                                          </p:spTgt>
                                        </p:tgtEl>
                                        <p:attrNameLst>
                                          <p:attrName>style.visibility</p:attrName>
                                        </p:attrNameLst>
                                      </p:cBhvr>
                                      <p:to>
                                        <p:strVal val="visible"/>
                                      </p:to>
                                    </p:set>
                                    <p:anim calcmode="lin" valueType="num">
                                      <p:cBhvr additive="base">
                                        <p:cTn id="7" dur="500" fill="hold"/>
                                        <p:tgtEl>
                                          <p:spTgt spid="1172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248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172483">
                                            <p:txEl>
                                              <p:pRg st="1" end="1"/>
                                            </p:txEl>
                                          </p:spTgt>
                                        </p:tgtEl>
                                        <p:attrNameLst>
                                          <p:attrName>style.visibility</p:attrName>
                                        </p:attrNameLst>
                                      </p:cBhvr>
                                      <p:to>
                                        <p:strVal val="visible"/>
                                      </p:to>
                                    </p:set>
                                    <p:anim calcmode="lin" valueType="num">
                                      <p:cBhvr additive="base">
                                        <p:cTn id="12" dur="500" fill="hold"/>
                                        <p:tgtEl>
                                          <p:spTgt spid="117248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248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172483">
                                            <p:txEl>
                                              <p:pRg st="2" end="2"/>
                                            </p:txEl>
                                          </p:spTgt>
                                        </p:tgtEl>
                                        <p:attrNameLst>
                                          <p:attrName>style.visibility</p:attrName>
                                        </p:attrNameLst>
                                      </p:cBhvr>
                                      <p:to>
                                        <p:strVal val="visible"/>
                                      </p:to>
                                    </p:set>
                                    <p:anim calcmode="lin" valueType="num">
                                      <p:cBhvr additive="base">
                                        <p:cTn id="17" dur="500" fill="hold"/>
                                        <p:tgtEl>
                                          <p:spTgt spid="11724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7248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172483">
                                            <p:txEl>
                                              <p:pRg st="3" end="3"/>
                                            </p:txEl>
                                          </p:spTgt>
                                        </p:tgtEl>
                                        <p:attrNameLst>
                                          <p:attrName>style.visibility</p:attrName>
                                        </p:attrNameLst>
                                      </p:cBhvr>
                                      <p:to>
                                        <p:strVal val="visible"/>
                                      </p:to>
                                    </p:set>
                                    <p:anim calcmode="lin" valueType="num">
                                      <p:cBhvr additive="base">
                                        <p:cTn id="22" dur="500" fill="hold"/>
                                        <p:tgtEl>
                                          <p:spTgt spid="117248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7248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172483">
                                            <p:txEl>
                                              <p:pRg st="4" end="4"/>
                                            </p:txEl>
                                          </p:spTgt>
                                        </p:tgtEl>
                                        <p:attrNameLst>
                                          <p:attrName>style.visibility</p:attrName>
                                        </p:attrNameLst>
                                      </p:cBhvr>
                                      <p:to>
                                        <p:strVal val="visible"/>
                                      </p:to>
                                    </p:set>
                                    <p:anim calcmode="lin" valueType="num">
                                      <p:cBhvr additive="base">
                                        <p:cTn id="27" dur="500" fill="hold"/>
                                        <p:tgtEl>
                                          <p:spTgt spid="11724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7248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1172483">
                                            <p:txEl>
                                              <p:pRg st="5" end="5"/>
                                            </p:txEl>
                                          </p:spTgt>
                                        </p:tgtEl>
                                        <p:attrNameLst>
                                          <p:attrName>style.visibility</p:attrName>
                                        </p:attrNameLst>
                                      </p:cBhvr>
                                      <p:to>
                                        <p:strVal val="visible"/>
                                      </p:to>
                                    </p:set>
                                    <p:anim calcmode="lin" valueType="num">
                                      <p:cBhvr additive="base">
                                        <p:cTn id="32" dur="500" fill="hold"/>
                                        <p:tgtEl>
                                          <p:spTgt spid="117248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72483">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1172483">
                                            <p:txEl>
                                              <p:pRg st="6" end="6"/>
                                            </p:txEl>
                                          </p:spTgt>
                                        </p:tgtEl>
                                        <p:attrNameLst>
                                          <p:attrName>style.visibility</p:attrName>
                                        </p:attrNameLst>
                                      </p:cBhvr>
                                      <p:to>
                                        <p:strVal val="visible"/>
                                      </p:to>
                                    </p:set>
                                    <p:anim calcmode="lin" valueType="num">
                                      <p:cBhvr additive="base">
                                        <p:cTn id="37" dur="500" fill="hold"/>
                                        <p:tgtEl>
                                          <p:spTgt spid="117248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72483">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1172483">
                                            <p:txEl>
                                              <p:pRg st="7" end="7"/>
                                            </p:txEl>
                                          </p:spTgt>
                                        </p:tgtEl>
                                        <p:attrNameLst>
                                          <p:attrName>style.visibility</p:attrName>
                                        </p:attrNameLst>
                                      </p:cBhvr>
                                      <p:to>
                                        <p:strVal val="visible"/>
                                      </p:to>
                                    </p:set>
                                    <p:anim calcmode="lin" valueType="num">
                                      <p:cBhvr additive="base">
                                        <p:cTn id="42" dur="500" fill="hold"/>
                                        <p:tgtEl>
                                          <p:spTgt spid="117248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724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a:xfrm>
            <a:off x="1835150" y="0"/>
            <a:ext cx="5761038"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数值在计算机中的表示</a:t>
            </a:r>
            <a:r>
              <a:rPr lang="en-US" altLang="zh-CN" sz="1800" b="0">
                <a:effectLst>
                  <a:outerShdw blurRad="38100" dist="38100" dir="2700000" algn="tl">
                    <a:srgbClr val="C0C0C0"/>
                  </a:outerShdw>
                </a:effectLst>
                <a:latin typeface="Arial"/>
              </a:rPr>
              <a:t>—</a:t>
            </a:r>
            <a:r>
              <a:rPr lang="zh-CN" altLang="en-US" sz="1800" b="0">
                <a:effectLst>
                  <a:outerShdw blurRad="38100" dist="38100" dir="2700000" algn="tl">
                    <a:srgbClr val="C0C0C0"/>
                  </a:outerShdw>
                </a:effectLst>
                <a:latin typeface="华文琥珀" pitchFamily="2" charset="-122"/>
              </a:rPr>
              <a:t>浮点数</a:t>
            </a:r>
          </a:p>
        </p:txBody>
      </p:sp>
      <p:sp>
        <p:nvSpPr>
          <p:cNvPr id="1198083" name="Rectangle 3"/>
          <p:cNvSpPr>
            <a:spLocks noGrp="1" noChangeArrowheads="1"/>
          </p:cNvSpPr>
          <p:nvPr>
            <p:ph type="body" sz="half" idx="1"/>
          </p:nvPr>
        </p:nvSpPr>
        <p:spPr>
          <a:xfrm>
            <a:off x="1588" y="1144588"/>
            <a:ext cx="9142412" cy="3652837"/>
          </a:xfrm>
          <a:noFill/>
          <a:ln/>
          <a:extLst>
            <a:ext uri="{909E8E84-426E-40DD-AFC4-6F175D3DCCD1}">
              <a14:hiddenFill xmlns:a14="http://schemas.microsoft.com/office/drawing/2010/main">
                <a:solidFill>
                  <a:schemeClr val="accent2"/>
                </a:solidFill>
              </a14:hiddenFill>
            </a:ext>
          </a:extLst>
        </p:spPr>
        <p:txBody>
          <a:bodyPr lIns="92075" tIns="46038" rIns="92075" bIns="46038"/>
          <a:lstStyle/>
          <a:p>
            <a:r>
              <a:rPr lang="zh-CN" altLang="en-US" sz="2400" b="1">
                <a:latin typeface="黑体" pitchFamily="2" charset="-122"/>
              </a:rPr>
              <a:t>定点数和浮点数</a:t>
            </a:r>
            <a:r>
              <a:rPr lang="en-US" altLang="zh-CN" sz="2400" b="1">
                <a:latin typeface="Arial"/>
              </a:rPr>
              <a:t>——</a:t>
            </a:r>
            <a:r>
              <a:rPr lang="zh-CN" altLang="en-US" sz="2400" b="1">
                <a:latin typeface="黑体" pitchFamily="2" charset="-122"/>
              </a:rPr>
              <a:t>定点数</a:t>
            </a:r>
          </a:p>
          <a:p>
            <a:pPr lvl="1"/>
            <a:r>
              <a:rPr lang="zh-CN" altLang="en-US" sz="2200" b="1">
                <a:latin typeface="楷体_GB2312" pitchFamily="49" charset="-122"/>
              </a:rPr>
              <a:t>小数点位置固定的数，在计算机中没有设专门表示小数点的数位，小数点的位置是约定默认的。 </a:t>
            </a:r>
          </a:p>
          <a:p>
            <a:pPr lvl="1"/>
            <a:r>
              <a:rPr lang="zh-CN" altLang="en-US" sz="2200" b="1">
                <a:latin typeface="楷体_GB2312" pitchFamily="49" charset="-122"/>
              </a:rPr>
              <a:t>固定在机器数（数在计算机中的表示）的最低位之后（称为定点纯整数），用于表示整数；</a:t>
            </a:r>
          </a:p>
          <a:p>
            <a:pPr lvl="1"/>
            <a:r>
              <a:rPr lang="zh-CN" altLang="en-US" sz="2200" b="1">
                <a:latin typeface="楷体_GB2312" pitchFamily="49" charset="-122"/>
              </a:rPr>
              <a:t>固定在符号位之后，数值位之前（称为定点纯小数），用于表示小于</a:t>
            </a:r>
            <a:r>
              <a:rPr lang="en-US" altLang="zh-CN" sz="2200" b="1">
                <a:latin typeface="楷体_GB2312" pitchFamily="49" charset="-122"/>
              </a:rPr>
              <a:t>1</a:t>
            </a:r>
            <a:r>
              <a:rPr lang="zh-CN" altLang="en-US" sz="2200" b="1">
                <a:latin typeface="楷体_GB2312" pitchFamily="49" charset="-122"/>
              </a:rPr>
              <a:t>的纯小数。 </a:t>
            </a:r>
          </a:p>
          <a:p>
            <a:pPr lvl="1"/>
            <a:r>
              <a:rPr lang="zh-CN" altLang="en-US" sz="2200" b="1">
                <a:latin typeface="楷体_GB2312" pitchFamily="49" charset="-122"/>
              </a:rPr>
              <a:t>定点数表示法简单直观，但是表示的数值范围受表示数据的字长限制，运算时容易产生溢出。</a:t>
            </a:r>
            <a:r>
              <a:rPr lang="zh-CN" altLang="en-US" sz="2200">
                <a:solidFill>
                  <a:schemeClr val="bg1"/>
                </a:solidFill>
              </a:rPr>
              <a:t> </a:t>
            </a:r>
          </a:p>
        </p:txBody>
      </p:sp>
      <p:sp>
        <p:nvSpPr>
          <p:cNvPr id="1198084" name="Rectangle 4"/>
          <p:cNvSpPr>
            <a:spLocks noChangeArrowheads="1"/>
          </p:cNvSpPr>
          <p:nvPr/>
        </p:nvSpPr>
        <p:spPr bwMode="auto">
          <a:xfrm>
            <a:off x="0" y="4868863"/>
            <a:ext cx="9144000" cy="1989137"/>
          </a:xfrm>
          <a:prstGeom prst="rect">
            <a:avLst/>
          </a:prstGeom>
          <a:solidFill>
            <a:schemeClr val="accent2"/>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grpSp>
        <p:nvGrpSpPr>
          <p:cNvPr id="1198101" name="Group 21"/>
          <p:cNvGrpSpPr>
            <a:grpSpLocks/>
          </p:cNvGrpSpPr>
          <p:nvPr/>
        </p:nvGrpSpPr>
        <p:grpSpPr bwMode="auto">
          <a:xfrm>
            <a:off x="5486400" y="5257800"/>
            <a:ext cx="2744788" cy="1362075"/>
            <a:chOff x="3456" y="3312"/>
            <a:chExt cx="1729" cy="858"/>
          </a:xfrm>
        </p:grpSpPr>
        <p:sp>
          <p:nvSpPr>
            <p:cNvPr id="1198102" name="Text Box 22"/>
            <p:cNvSpPr txBox="1">
              <a:spLocks noChangeArrowheads="1"/>
            </p:cNvSpPr>
            <p:nvPr/>
          </p:nvSpPr>
          <p:spPr bwMode="auto">
            <a:xfrm>
              <a:off x="3456" y="3696"/>
              <a:ext cx="732" cy="332"/>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zh-CN" altLang="en-US" sz="2000">
                  <a:solidFill>
                    <a:schemeClr val="bg1"/>
                  </a:solidFill>
                  <a:latin typeface="Times New Roman" pitchFamily="18" charset="0"/>
                  <a:ea typeface="宋体" charset="-122"/>
                </a:rPr>
                <a:t>符号位</a:t>
              </a:r>
            </a:p>
          </p:txBody>
        </p:sp>
        <p:sp>
          <p:nvSpPr>
            <p:cNvPr id="1198103" name="Line 23"/>
            <p:cNvSpPr>
              <a:spLocks noChangeShapeType="1"/>
            </p:cNvSpPr>
            <p:nvPr/>
          </p:nvSpPr>
          <p:spPr bwMode="auto">
            <a:xfrm flipV="1">
              <a:off x="3744" y="3552"/>
              <a:ext cx="1" cy="192"/>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104" name="Text Box 24"/>
            <p:cNvSpPr txBox="1">
              <a:spLocks noChangeArrowheads="1"/>
            </p:cNvSpPr>
            <p:nvPr/>
          </p:nvSpPr>
          <p:spPr bwMode="auto">
            <a:xfrm>
              <a:off x="3776" y="3552"/>
              <a:ext cx="1344" cy="192"/>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en-US" altLang="zh-CN" sz="2400">
                  <a:solidFill>
                    <a:schemeClr val="bg1"/>
                  </a:solidFill>
                  <a:latin typeface="Times New Roman" pitchFamily="18" charset="0"/>
                  <a:ea typeface="宋体" charset="-122"/>
                </a:rPr>
                <a:t>· </a:t>
              </a:r>
              <a:r>
                <a:rPr lang="zh-CN" altLang="en-US">
                  <a:solidFill>
                    <a:schemeClr val="tx2"/>
                  </a:solidFill>
                  <a:latin typeface="Times New Roman" pitchFamily="18" charset="0"/>
                  <a:ea typeface="宋体" charset="-122"/>
                </a:rPr>
                <a:t>隐含小数点位置</a:t>
              </a:r>
            </a:p>
          </p:txBody>
        </p:sp>
        <p:sp>
          <p:nvSpPr>
            <p:cNvPr id="1198105" name="Line 25"/>
            <p:cNvSpPr>
              <a:spLocks noChangeShapeType="1"/>
            </p:cNvSpPr>
            <p:nvPr/>
          </p:nvSpPr>
          <p:spPr bwMode="auto">
            <a:xfrm flipV="1">
              <a:off x="3844" y="3523"/>
              <a:ext cx="1" cy="111"/>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106" name="Text Box 26"/>
            <p:cNvSpPr txBox="1">
              <a:spLocks noChangeArrowheads="1"/>
            </p:cNvSpPr>
            <p:nvPr/>
          </p:nvSpPr>
          <p:spPr bwMode="auto">
            <a:xfrm>
              <a:off x="3744" y="3840"/>
              <a:ext cx="1308" cy="330"/>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zh-CN" altLang="en-US" sz="2400">
                  <a:solidFill>
                    <a:schemeClr val="bg1"/>
                  </a:solidFill>
                  <a:latin typeface="Times New Roman" pitchFamily="18" charset="0"/>
                  <a:ea typeface="宋体" charset="-122"/>
                </a:rPr>
                <a:t>定点小数表示</a:t>
              </a:r>
            </a:p>
          </p:txBody>
        </p:sp>
        <p:grpSp>
          <p:nvGrpSpPr>
            <p:cNvPr id="1198107" name="Group 27"/>
            <p:cNvGrpSpPr>
              <a:grpSpLocks/>
            </p:cNvGrpSpPr>
            <p:nvPr/>
          </p:nvGrpSpPr>
          <p:grpSpPr bwMode="auto">
            <a:xfrm>
              <a:off x="3648" y="3312"/>
              <a:ext cx="1537" cy="236"/>
              <a:chOff x="815" y="3456"/>
              <a:chExt cx="1537" cy="236"/>
            </a:xfrm>
          </p:grpSpPr>
          <p:sp>
            <p:nvSpPr>
              <p:cNvPr id="1198108" name="Rectangle 28"/>
              <p:cNvSpPr>
                <a:spLocks noChangeArrowheads="1"/>
              </p:cNvSpPr>
              <p:nvPr/>
            </p:nvSpPr>
            <p:spPr bwMode="auto">
              <a:xfrm>
                <a:off x="815" y="3456"/>
                <a:ext cx="1537" cy="22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AFCFA"/>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109" name="Line 29"/>
              <p:cNvSpPr>
                <a:spLocks noChangeShapeType="1"/>
              </p:cNvSpPr>
              <p:nvPr/>
            </p:nvSpPr>
            <p:spPr bwMode="auto">
              <a:xfrm>
                <a:off x="1008" y="3456"/>
                <a:ext cx="0" cy="23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110" name="Line 30"/>
              <p:cNvSpPr>
                <a:spLocks noChangeShapeType="1"/>
              </p:cNvSpPr>
              <p:nvPr/>
            </p:nvSpPr>
            <p:spPr bwMode="auto">
              <a:xfrm>
                <a:off x="1200" y="3456"/>
                <a:ext cx="1" cy="22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111" name="Line 31"/>
              <p:cNvSpPr>
                <a:spLocks noChangeShapeType="1"/>
              </p:cNvSpPr>
              <p:nvPr/>
            </p:nvSpPr>
            <p:spPr bwMode="auto">
              <a:xfrm>
                <a:off x="1392" y="3456"/>
                <a:ext cx="1" cy="22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112" name="Line 32"/>
              <p:cNvSpPr>
                <a:spLocks noChangeShapeType="1"/>
              </p:cNvSpPr>
              <p:nvPr/>
            </p:nvSpPr>
            <p:spPr bwMode="auto">
              <a:xfrm>
                <a:off x="1584" y="3456"/>
                <a:ext cx="0" cy="23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113" name="Line 33"/>
              <p:cNvSpPr>
                <a:spLocks noChangeShapeType="1"/>
              </p:cNvSpPr>
              <p:nvPr/>
            </p:nvSpPr>
            <p:spPr bwMode="auto">
              <a:xfrm>
                <a:off x="1776" y="3456"/>
                <a:ext cx="1" cy="22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114" name="Line 34"/>
              <p:cNvSpPr>
                <a:spLocks noChangeShapeType="1"/>
              </p:cNvSpPr>
              <p:nvPr/>
            </p:nvSpPr>
            <p:spPr bwMode="auto">
              <a:xfrm>
                <a:off x="2153" y="3456"/>
                <a:ext cx="1" cy="22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115" name="Line 35"/>
              <p:cNvSpPr>
                <a:spLocks noChangeShapeType="1"/>
              </p:cNvSpPr>
              <p:nvPr/>
            </p:nvSpPr>
            <p:spPr bwMode="auto">
              <a:xfrm>
                <a:off x="1968" y="3456"/>
                <a:ext cx="1" cy="22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1198117" name="Group 37"/>
          <p:cNvGrpSpPr>
            <a:grpSpLocks/>
          </p:cNvGrpSpPr>
          <p:nvPr/>
        </p:nvGrpSpPr>
        <p:grpSpPr bwMode="auto">
          <a:xfrm>
            <a:off x="685800" y="5257800"/>
            <a:ext cx="3124200" cy="1289050"/>
            <a:chOff x="432" y="3312"/>
            <a:chExt cx="1968" cy="812"/>
          </a:xfrm>
        </p:grpSpPr>
        <p:grpSp>
          <p:nvGrpSpPr>
            <p:cNvPr id="1198085" name="Group 5"/>
            <p:cNvGrpSpPr>
              <a:grpSpLocks/>
            </p:cNvGrpSpPr>
            <p:nvPr/>
          </p:nvGrpSpPr>
          <p:grpSpPr bwMode="auto">
            <a:xfrm>
              <a:off x="432" y="3312"/>
              <a:ext cx="1968" cy="812"/>
              <a:chOff x="432" y="3312"/>
              <a:chExt cx="1968" cy="812"/>
            </a:xfrm>
          </p:grpSpPr>
          <p:sp>
            <p:nvSpPr>
              <p:cNvPr id="1198086" name="Text Box 6"/>
              <p:cNvSpPr txBox="1">
                <a:spLocks noChangeArrowheads="1"/>
              </p:cNvSpPr>
              <p:nvPr/>
            </p:nvSpPr>
            <p:spPr bwMode="auto">
              <a:xfrm>
                <a:off x="2064" y="3312"/>
                <a:ext cx="203" cy="256"/>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en-US" altLang="zh-CN" sz="3200">
                    <a:solidFill>
                      <a:schemeClr val="bg1"/>
                    </a:solidFill>
                    <a:latin typeface="Times New Roman" pitchFamily="18" charset="0"/>
                    <a:ea typeface="宋体" charset="-122"/>
                  </a:rPr>
                  <a:t>·</a:t>
                </a:r>
              </a:p>
            </p:txBody>
          </p:sp>
          <p:grpSp>
            <p:nvGrpSpPr>
              <p:cNvPr id="1198087" name="Group 7"/>
              <p:cNvGrpSpPr>
                <a:grpSpLocks/>
              </p:cNvGrpSpPr>
              <p:nvPr/>
            </p:nvGrpSpPr>
            <p:grpSpPr bwMode="auto">
              <a:xfrm>
                <a:off x="432" y="3360"/>
                <a:ext cx="1968" cy="764"/>
                <a:chOff x="720" y="3456"/>
                <a:chExt cx="1968" cy="764"/>
              </a:xfrm>
            </p:grpSpPr>
            <p:grpSp>
              <p:nvGrpSpPr>
                <p:cNvPr id="1198088" name="Group 8"/>
                <p:cNvGrpSpPr>
                  <a:grpSpLocks/>
                </p:cNvGrpSpPr>
                <p:nvPr/>
              </p:nvGrpSpPr>
              <p:grpSpPr bwMode="auto">
                <a:xfrm>
                  <a:off x="815" y="3456"/>
                  <a:ext cx="1537" cy="236"/>
                  <a:chOff x="815" y="3456"/>
                  <a:chExt cx="1537" cy="236"/>
                </a:xfrm>
              </p:grpSpPr>
              <p:sp>
                <p:nvSpPr>
                  <p:cNvPr id="1198089" name="Rectangle 9"/>
                  <p:cNvSpPr>
                    <a:spLocks noChangeArrowheads="1"/>
                  </p:cNvSpPr>
                  <p:nvPr/>
                </p:nvSpPr>
                <p:spPr bwMode="auto">
                  <a:xfrm>
                    <a:off x="815" y="3456"/>
                    <a:ext cx="1537" cy="22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AFCFA"/>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090" name="Line 10"/>
                  <p:cNvSpPr>
                    <a:spLocks noChangeShapeType="1"/>
                  </p:cNvSpPr>
                  <p:nvPr/>
                </p:nvSpPr>
                <p:spPr bwMode="auto">
                  <a:xfrm>
                    <a:off x="1008" y="3456"/>
                    <a:ext cx="0" cy="23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091" name="Line 11"/>
                  <p:cNvSpPr>
                    <a:spLocks noChangeShapeType="1"/>
                  </p:cNvSpPr>
                  <p:nvPr/>
                </p:nvSpPr>
                <p:spPr bwMode="auto">
                  <a:xfrm>
                    <a:off x="1200" y="3456"/>
                    <a:ext cx="1" cy="22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092" name="Line 12"/>
                  <p:cNvSpPr>
                    <a:spLocks noChangeShapeType="1"/>
                  </p:cNvSpPr>
                  <p:nvPr/>
                </p:nvSpPr>
                <p:spPr bwMode="auto">
                  <a:xfrm>
                    <a:off x="1392" y="3456"/>
                    <a:ext cx="1" cy="22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093" name="Line 13"/>
                  <p:cNvSpPr>
                    <a:spLocks noChangeShapeType="1"/>
                  </p:cNvSpPr>
                  <p:nvPr/>
                </p:nvSpPr>
                <p:spPr bwMode="auto">
                  <a:xfrm>
                    <a:off x="1584" y="3456"/>
                    <a:ext cx="0" cy="23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094" name="Line 14"/>
                  <p:cNvSpPr>
                    <a:spLocks noChangeShapeType="1"/>
                  </p:cNvSpPr>
                  <p:nvPr/>
                </p:nvSpPr>
                <p:spPr bwMode="auto">
                  <a:xfrm>
                    <a:off x="1776" y="3456"/>
                    <a:ext cx="1" cy="22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095" name="Line 15"/>
                  <p:cNvSpPr>
                    <a:spLocks noChangeShapeType="1"/>
                  </p:cNvSpPr>
                  <p:nvPr/>
                </p:nvSpPr>
                <p:spPr bwMode="auto">
                  <a:xfrm>
                    <a:off x="2153" y="3456"/>
                    <a:ext cx="1" cy="22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096" name="Line 16"/>
                  <p:cNvSpPr>
                    <a:spLocks noChangeShapeType="1"/>
                  </p:cNvSpPr>
                  <p:nvPr/>
                </p:nvSpPr>
                <p:spPr bwMode="auto">
                  <a:xfrm>
                    <a:off x="1968" y="3456"/>
                    <a:ext cx="1" cy="22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198097" name="Line 17"/>
                <p:cNvSpPr>
                  <a:spLocks noChangeShapeType="1"/>
                </p:cNvSpPr>
                <p:nvPr/>
              </p:nvSpPr>
              <p:spPr bwMode="auto">
                <a:xfrm>
                  <a:off x="816" y="3677"/>
                  <a:ext cx="1" cy="221"/>
                </a:xfrm>
                <a:prstGeom prst="line">
                  <a:avLst/>
                </a:prstGeom>
                <a:noFill/>
                <a:ln w="127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098" name="Text Box 18"/>
                <p:cNvSpPr txBox="1">
                  <a:spLocks noChangeArrowheads="1"/>
                </p:cNvSpPr>
                <p:nvPr/>
              </p:nvSpPr>
              <p:spPr bwMode="auto">
                <a:xfrm>
                  <a:off x="816" y="3677"/>
                  <a:ext cx="720" cy="237"/>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zh-CN" altLang="en-US" sz="2000">
                      <a:solidFill>
                        <a:schemeClr val="bg1"/>
                      </a:solidFill>
                      <a:latin typeface="Times New Roman" pitchFamily="18" charset="0"/>
                      <a:ea typeface="宋体" charset="-122"/>
                    </a:rPr>
                    <a:t>符号位</a:t>
                  </a:r>
                </a:p>
              </p:txBody>
            </p:sp>
            <p:sp>
              <p:nvSpPr>
                <p:cNvPr id="1198099" name="Text Box 19"/>
                <p:cNvSpPr txBox="1">
                  <a:spLocks noChangeArrowheads="1"/>
                </p:cNvSpPr>
                <p:nvPr/>
              </p:nvSpPr>
              <p:spPr bwMode="auto">
                <a:xfrm>
                  <a:off x="1392" y="3696"/>
                  <a:ext cx="1296" cy="240"/>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zh-CN" altLang="en-US">
                      <a:solidFill>
                        <a:schemeClr val="tx2"/>
                      </a:solidFill>
                      <a:latin typeface="Times New Roman" pitchFamily="18" charset="0"/>
                      <a:ea typeface="宋体" charset="-122"/>
                    </a:rPr>
                    <a:t>隐含小数点位置</a:t>
                  </a:r>
                </a:p>
              </p:txBody>
            </p:sp>
            <p:sp>
              <p:nvSpPr>
                <p:cNvPr id="1198100" name="Text Box 20"/>
                <p:cNvSpPr txBox="1">
                  <a:spLocks noChangeArrowheads="1"/>
                </p:cNvSpPr>
                <p:nvPr/>
              </p:nvSpPr>
              <p:spPr bwMode="auto">
                <a:xfrm>
                  <a:off x="720" y="3888"/>
                  <a:ext cx="1344" cy="332"/>
                </a:xfrm>
                <a:prstGeom prst="rect">
                  <a:avLst/>
                </a:prstGeom>
                <a:noFill/>
                <a:ln>
                  <a:noFill/>
                </a:ln>
                <a:effectLst/>
                <a:extLst>
                  <a:ext uri="{909E8E84-426E-40DD-AFC4-6F175D3DCCD1}">
                    <a14:hiddenFill xmlns:a14="http://schemas.microsoft.com/office/drawing/2010/main">
                      <a:solidFill>
                        <a:srgbClr val="FAFCF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r>
                    <a:rPr lang="zh-CN" altLang="en-US" sz="2400">
                      <a:solidFill>
                        <a:schemeClr val="bg1"/>
                      </a:solidFill>
                      <a:latin typeface="Times New Roman" pitchFamily="18" charset="0"/>
                      <a:ea typeface="宋体" charset="-122"/>
                    </a:rPr>
                    <a:t>定点整数表示</a:t>
                  </a:r>
                </a:p>
              </p:txBody>
            </p:sp>
          </p:grpSp>
        </p:grpSp>
        <p:sp>
          <p:nvSpPr>
            <p:cNvPr id="1198116" name="Line 36"/>
            <p:cNvSpPr>
              <a:spLocks noChangeShapeType="1"/>
            </p:cNvSpPr>
            <p:nvPr/>
          </p:nvSpPr>
          <p:spPr bwMode="auto">
            <a:xfrm flipV="1">
              <a:off x="2064" y="3566"/>
              <a:ext cx="90" cy="91"/>
            </a:xfrm>
            <a:prstGeom prst="line">
              <a:avLst/>
            </a:prstGeom>
            <a:noFill/>
            <a:ln w="9525">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1697146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8083">
                                            <p:txEl>
                                              <p:pRg st="0" end="0"/>
                                            </p:txEl>
                                          </p:spTgt>
                                        </p:tgtEl>
                                        <p:attrNameLst>
                                          <p:attrName>style.visibility</p:attrName>
                                        </p:attrNameLst>
                                      </p:cBhvr>
                                      <p:to>
                                        <p:strVal val="visible"/>
                                      </p:to>
                                    </p:set>
                                    <p:anim calcmode="lin" valueType="num">
                                      <p:cBhvr additive="base">
                                        <p:cTn id="7" dur="500" fill="hold"/>
                                        <p:tgtEl>
                                          <p:spTgt spid="1198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08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98083">
                                            <p:txEl>
                                              <p:pRg st="1" end="1"/>
                                            </p:txEl>
                                          </p:spTgt>
                                        </p:tgtEl>
                                        <p:attrNameLst>
                                          <p:attrName>style.visibility</p:attrName>
                                        </p:attrNameLst>
                                      </p:cBhvr>
                                      <p:to>
                                        <p:strVal val="visible"/>
                                      </p:to>
                                    </p:set>
                                    <p:anim calcmode="lin" valueType="num">
                                      <p:cBhvr additive="base">
                                        <p:cTn id="12" dur="500" fill="hold"/>
                                        <p:tgtEl>
                                          <p:spTgt spid="119808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9808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98083">
                                            <p:txEl>
                                              <p:pRg st="2" end="2"/>
                                            </p:txEl>
                                          </p:spTgt>
                                        </p:tgtEl>
                                        <p:attrNameLst>
                                          <p:attrName>style.visibility</p:attrName>
                                        </p:attrNameLst>
                                      </p:cBhvr>
                                      <p:to>
                                        <p:strVal val="visible"/>
                                      </p:to>
                                    </p:set>
                                    <p:anim calcmode="lin" valueType="num">
                                      <p:cBhvr additive="base">
                                        <p:cTn id="17" dur="500" fill="hold"/>
                                        <p:tgtEl>
                                          <p:spTgt spid="11980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9808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98083">
                                            <p:txEl>
                                              <p:pRg st="3" end="3"/>
                                            </p:txEl>
                                          </p:spTgt>
                                        </p:tgtEl>
                                        <p:attrNameLst>
                                          <p:attrName>style.visibility</p:attrName>
                                        </p:attrNameLst>
                                      </p:cBhvr>
                                      <p:to>
                                        <p:strVal val="visible"/>
                                      </p:to>
                                    </p:set>
                                    <p:anim calcmode="lin" valueType="num">
                                      <p:cBhvr additive="base">
                                        <p:cTn id="22" dur="500" fill="hold"/>
                                        <p:tgtEl>
                                          <p:spTgt spid="119808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98083">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98083">
                                            <p:txEl>
                                              <p:pRg st="4" end="4"/>
                                            </p:txEl>
                                          </p:spTgt>
                                        </p:tgtEl>
                                        <p:attrNameLst>
                                          <p:attrName>style.visibility</p:attrName>
                                        </p:attrNameLst>
                                      </p:cBhvr>
                                      <p:to>
                                        <p:strVal val="visible"/>
                                      </p:to>
                                    </p:set>
                                    <p:anim calcmode="lin" valueType="num">
                                      <p:cBhvr additive="base">
                                        <p:cTn id="27" dur="500" fill="hold"/>
                                        <p:tgtEl>
                                          <p:spTgt spid="119808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98083">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1198117"/>
                                        </p:tgtEl>
                                        <p:attrNameLst>
                                          <p:attrName>style.visibility</p:attrName>
                                        </p:attrNameLst>
                                      </p:cBhvr>
                                      <p:to>
                                        <p:strVal val="visible"/>
                                      </p:to>
                                    </p:set>
                                    <p:anim calcmode="lin" valueType="num">
                                      <p:cBhvr additive="base">
                                        <p:cTn id="32" dur="500" fill="hold"/>
                                        <p:tgtEl>
                                          <p:spTgt spid="1198117"/>
                                        </p:tgtEl>
                                        <p:attrNameLst>
                                          <p:attrName>ppt_x</p:attrName>
                                        </p:attrNameLst>
                                      </p:cBhvr>
                                      <p:tavLst>
                                        <p:tav tm="0">
                                          <p:val>
                                            <p:strVal val="0-#ppt_w/2"/>
                                          </p:val>
                                        </p:tav>
                                        <p:tav tm="100000">
                                          <p:val>
                                            <p:strVal val="#ppt_x"/>
                                          </p:val>
                                        </p:tav>
                                      </p:tavLst>
                                    </p:anim>
                                    <p:anim calcmode="lin" valueType="num">
                                      <p:cBhvr additive="base">
                                        <p:cTn id="33" dur="500" fill="hold"/>
                                        <p:tgtEl>
                                          <p:spTgt spid="119811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1198101"/>
                                        </p:tgtEl>
                                        <p:attrNameLst>
                                          <p:attrName>style.visibility</p:attrName>
                                        </p:attrNameLst>
                                      </p:cBhvr>
                                      <p:to>
                                        <p:strVal val="visible"/>
                                      </p:to>
                                    </p:set>
                                    <p:anim calcmode="lin" valueType="num">
                                      <p:cBhvr additive="base">
                                        <p:cTn id="37" dur="500" fill="hold"/>
                                        <p:tgtEl>
                                          <p:spTgt spid="1198101"/>
                                        </p:tgtEl>
                                        <p:attrNameLst>
                                          <p:attrName>ppt_x</p:attrName>
                                        </p:attrNameLst>
                                      </p:cBhvr>
                                      <p:tavLst>
                                        <p:tav tm="0">
                                          <p:val>
                                            <p:strVal val="0-#ppt_w/2"/>
                                          </p:val>
                                        </p:tav>
                                        <p:tav tm="100000">
                                          <p:val>
                                            <p:strVal val="#ppt_x"/>
                                          </p:val>
                                        </p:tav>
                                      </p:tavLst>
                                    </p:anim>
                                    <p:anim calcmode="lin" valueType="num">
                                      <p:cBhvr additive="base">
                                        <p:cTn id="38" dur="500" fill="hold"/>
                                        <p:tgtEl>
                                          <p:spTgt spid="1198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3"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a:xfrm>
            <a:off x="2051050" y="-26988"/>
            <a:ext cx="5473700" cy="908051"/>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数值在计算机中的表示</a:t>
            </a:r>
            <a:r>
              <a:rPr lang="en-US" altLang="zh-CN" sz="1800" b="0">
                <a:effectLst>
                  <a:outerShdw blurRad="38100" dist="38100" dir="2700000" algn="tl">
                    <a:srgbClr val="C0C0C0"/>
                  </a:outerShdw>
                </a:effectLst>
                <a:latin typeface="Arial"/>
              </a:rPr>
              <a:t>—</a:t>
            </a:r>
            <a:r>
              <a:rPr lang="zh-CN" altLang="en-US" sz="1800" b="0">
                <a:effectLst>
                  <a:outerShdw blurRad="38100" dist="38100" dir="2700000" algn="tl">
                    <a:srgbClr val="C0C0C0"/>
                  </a:outerShdw>
                </a:effectLst>
                <a:latin typeface="华文琥珀" pitchFamily="2" charset="-122"/>
              </a:rPr>
              <a:t>浮点数</a:t>
            </a:r>
          </a:p>
        </p:txBody>
      </p:sp>
      <p:sp>
        <p:nvSpPr>
          <p:cNvPr id="1199107" name="Rectangle 3"/>
          <p:cNvSpPr>
            <a:spLocks noGrp="1" noChangeArrowheads="1"/>
          </p:cNvSpPr>
          <p:nvPr>
            <p:ph type="body" sz="half" idx="1"/>
          </p:nvPr>
        </p:nvSpPr>
        <p:spPr>
          <a:xfrm>
            <a:off x="250825" y="1412875"/>
            <a:ext cx="8713788" cy="4084638"/>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r>
              <a:rPr lang="zh-CN" altLang="en-US" sz="2400" b="1" dirty="0">
                <a:latin typeface="黑体" pitchFamily="2" charset="-122"/>
              </a:rPr>
              <a:t>定点数和浮点数</a:t>
            </a:r>
            <a:r>
              <a:rPr lang="en-US" altLang="zh-CN" sz="2400" b="1" dirty="0">
                <a:latin typeface="Arial"/>
              </a:rPr>
              <a:t>——</a:t>
            </a:r>
            <a:r>
              <a:rPr lang="zh-CN" altLang="en-US" sz="2400" b="1" dirty="0">
                <a:latin typeface="黑体" pitchFamily="2" charset="-122"/>
              </a:rPr>
              <a:t>浮点数</a:t>
            </a:r>
          </a:p>
          <a:p>
            <a:pPr lvl="1">
              <a:lnSpc>
                <a:spcPct val="130000"/>
              </a:lnSpc>
            </a:pPr>
            <a:r>
              <a:rPr lang="zh-CN" altLang="en-US" sz="2200" b="1" dirty="0">
                <a:latin typeface="楷体_GB2312" pitchFamily="49" charset="-122"/>
              </a:rPr>
              <a:t>小数点的位置可以变动的数</a:t>
            </a:r>
            <a:r>
              <a:rPr lang="zh-CN" altLang="en-US" sz="2200" b="1" dirty="0" smtClean="0">
                <a:latin typeface="楷体_GB2312" pitchFamily="49" charset="-122"/>
              </a:rPr>
              <a:t>，</a:t>
            </a:r>
            <a:r>
              <a:rPr lang="zh-CN" altLang="en-US" sz="2200" b="1" dirty="0" smtClean="0">
                <a:latin typeface="楷体_GB2312" pitchFamily="49" charset="-122"/>
              </a:rPr>
              <a:t>相当</a:t>
            </a:r>
            <a:r>
              <a:rPr lang="zh-CN" altLang="en-US" sz="2200" b="1" dirty="0" smtClean="0">
                <a:latin typeface="楷体_GB2312" pitchFamily="49" charset="-122"/>
              </a:rPr>
              <a:t>于数学中</a:t>
            </a:r>
            <a:r>
              <a:rPr lang="zh-CN" altLang="en-US" sz="2200" b="1" dirty="0">
                <a:latin typeface="楷体_GB2312" pitchFamily="49" charset="-122"/>
              </a:rPr>
              <a:t>的科学计数法 </a:t>
            </a:r>
          </a:p>
          <a:p>
            <a:pPr lvl="1">
              <a:lnSpc>
                <a:spcPct val="130000"/>
              </a:lnSpc>
            </a:pPr>
            <a:r>
              <a:rPr lang="zh-CN" altLang="en-US" sz="2200" b="1" dirty="0">
                <a:solidFill>
                  <a:srgbClr val="FF0000"/>
                </a:solidFill>
                <a:latin typeface="楷体_GB2312" pitchFamily="49" charset="-122"/>
              </a:rPr>
              <a:t>在计算机中通常把浮点数分成阶码和尾数两部分来表示</a:t>
            </a:r>
          </a:p>
          <a:p>
            <a:pPr lvl="1">
              <a:lnSpc>
                <a:spcPct val="130000"/>
              </a:lnSpc>
              <a:buFont typeface="Wingdings" pitchFamily="2" charset="2"/>
              <a:buNone/>
            </a:pPr>
            <a:r>
              <a:rPr lang="zh-CN" altLang="en-US" sz="2200" b="1" dirty="0">
                <a:latin typeface="楷体_GB2312" pitchFamily="49" charset="-122"/>
              </a:rPr>
              <a:t>　</a:t>
            </a:r>
            <a:r>
              <a:rPr lang="en-US" altLang="zh-CN" sz="2200" b="1" dirty="0">
                <a:latin typeface="楷体_GB2312" pitchFamily="49" charset="-122"/>
              </a:rPr>
              <a:t>N = </a:t>
            </a:r>
            <a:r>
              <a:rPr lang="zh-CN" altLang="en-US" sz="2200" b="1" dirty="0">
                <a:latin typeface="楷体_GB2312" pitchFamily="49" charset="-122"/>
              </a:rPr>
              <a:t>尾数</a:t>
            </a:r>
            <a:r>
              <a:rPr lang="en-US" altLang="zh-CN" sz="2200" b="1" dirty="0">
                <a:latin typeface="楷体_GB2312" pitchFamily="49" charset="-122"/>
              </a:rPr>
              <a:t>×</a:t>
            </a:r>
            <a:r>
              <a:rPr lang="zh-CN" altLang="en-US" sz="2200" b="1" dirty="0">
                <a:latin typeface="楷体_GB2312" pitchFamily="49" charset="-122"/>
              </a:rPr>
              <a:t>基数</a:t>
            </a:r>
            <a:r>
              <a:rPr lang="zh-CN" altLang="en-US" sz="2200" b="1" baseline="30000" dirty="0">
                <a:latin typeface="楷体_GB2312" pitchFamily="49" charset="-122"/>
              </a:rPr>
              <a:t>阶码</a:t>
            </a:r>
            <a:r>
              <a:rPr lang="zh-CN" altLang="en-US" sz="2200" b="1" dirty="0">
                <a:latin typeface="楷体_GB2312" pitchFamily="49" charset="-122"/>
              </a:rPr>
              <a:t> </a:t>
            </a:r>
          </a:p>
          <a:p>
            <a:pPr lvl="1">
              <a:lnSpc>
                <a:spcPct val="130000"/>
              </a:lnSpc>
            </a:pPr>
            <a:r>
              <a:rPr lang="zh-CN" altLang="en-US" sz="2200" b="1" dirty="0">
                <a:latin typeface="楷体_GB2312" pitchFamily="49" charset="-122"/>
              </a:rPr>
              <a:t>阶码只能是一个带符号的</a:t>
            </a:r>
            <a:r>
              <a:rPr lang="zh-CN" altLang="en-US" sz="2200" b="1" dirty="0" smtClean="0">
                <a:latin typeface="楷体_GB2312" pitchFamily="49" charset="-122"/>
              </a:rPr>
              <a:t>整数</a:t>
            </a:r>
            <a:endParaRPr lang="zh-CN" altLang="en-US" sz="2200" b="1" dirty="0">
              <a:latin typeface="楷体_GB2312" pitchFamily="49" charset="-122"/>
            </a:endParaRPr>
          </a:p>
          <a:p>
            <a:pPr lvl="1">
              <a:lnSpc>
                <a:spcPct val="130000"/>
              </a:lnSpc>
            </a:pPr>
            <a:r>
              <a:rPr lang="zh-CN" altLang="en-US" sz="2200" b="1" dirty="0">
                <a:latin typeface="楷体_GB2312" pitchFamily="49" charset="-122"/>
              </a:rPr>
              <a:t>尾数是用纯小数表示数的有效</a:t>
            </a:r>
            <a:r>
              <a:rPr lang="zh-CN" altLang="en-US" sz="2200" b="1" dirty="0" smtClean="0">
                <a:latin typeface="楷体_GB2312" pitchFamily="49" charset="-122"/>
              </a:rPr>
              <a:t>部分</a:t>
            </a:r>
            <a:endParaRPr lang="zh-CN" altLang="en-US" sz="2200" b="1" dirty="0">
              <a:latin typeface="楷体_GB2312" pitchFamily="49" charset="-122"/>
            </a:endParaRPr>
          </a:p>
          <a:p>
            <a:pPr lvl="2">
              <a:buFont typeface="Wingdings" pitchFamily="2" charset="2"/>
              <a:buNone/>
            </a:pPr>
            <a:endParaRPr lang="en-US" altLang="zh-CN" sz="2500" b="1" dirty="0">
              <a:latin typeface="楷体_GB2312" pitchFamily="49" charset="-122"/>
            </a:endParaRPr>
          </a:p>
        </p:txBody>
      </p:sp>
    </p:spTree>
    <p:extLst>
      <p:ext uri="{BB962C8B-B14F-4D97-AF65-F5344CB8AC3E}">
        <p14:creationId xmlns:p14="http://schemas.microsoft.com/office/powerpoint/2010/main" val="34171269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9107">
                                            <p:txEl>
                                              <p:pRg st="0" end="0"/>
                                            </p:txEl>
                                          </p:spTgt>
                                        </p:tgtEl>
                                        <p:attrNameLst>
                                          <p:attrName>style.visibility</p:attrName>
                                        </p:attrNameLst>
                                      </p:cBhvr>
                                      <p:to>
                                        <p:strVal val="visible"/>
                                      </p:to>
                                    </p:set>
                                    <p:anim calcmode="lin" valueType="num">
                                      <p:cBhvr additive="base">
                                        <p:cTn id="7" dur="500" fill="hold"/>
                                        <p:tgtEl>
                                          <p:spTgt spid="1199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910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99107">
                                            <p:txEl>
                                              <p:pRg st="1" end="1"/>
                                            </p:txEl>
                                          </p:spTgt>
                                        </p:tgtEl>
                                        <p:attrNameLst>
                                          <p:attrName>style.visibility</p:attrName>
                                        </p:attrNameLst>
                                      </p:cBhvr>
                                      <p:to>
                                        <p:strVal val="visible"/>
                                      </p:to>
                                    </p:set>
                                    <p:anim calcmode="lin" valueType="num">
                                      <p:cBhvr additive="base">
                                        <p:cTn id="12" dur="500" fill="hold"/>
                                        <p:tgtEl>
                                          <p:spTgt spid="119910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9910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99107">
                                            <p:txEl>
                                              <p:pRg st="2" end="2"/>
                                            </p:txEl>
                                          </p:spTgt>
                                        </p:tgtEl>
                                        <p:attrNameLst>
                                          <p:attrName>style.visibility</p:attrName>
                                        </p:attrNameLst>
                                      </p:cBhvr>
                                      <p:to>
                                        <p:strVal val="visible"/>
                                      </p:to>
                                    </p:set>
                                    <p:anim calcmode="lin" valueType="num">
                                      <p:cBhvr additive="base">
                                        <p:cTn id="17" dur="500" fill="hold"/>
                                        <p:tgtEl>
                                          <p:spTgt spid="119910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9910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99107">
                                            <p:txEl>
                                              <p:pRg st="3" end="3"/>
                                            </p:txEl>
                                          </p:spTgt>
                                        </p:tgtEl>
                                        <p:attrNameLst>
                                          <p:attrName>style.visibility</p:attrName>
                                        </p:attrNameLst>
                                      </p:cBhvr>
                                      <p:to>
                                        <p:strVal val="visible"/>
                                      </p:to>
                                    </p:set>
                                    <p:anim calcmode="lin" valueType="num">
                                      <p:cBhvr additive="base">
                                        <p:cTn id="22" dur="500" fill="hold"/>
                                        <p:tgtEl>
                                          <p:spTgt spid="119910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9910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99107">
                                            <p:txEl>
                                              <p:pRg st="4" end="4"/>
                                            </p:txEl>
                                          </p:spTgt>
                                        </p:tgtEl>
                                        <p:attrNameLst>
                                          <p:attrName>style.visibility</p:attrName>
                                        </p:attrNameLst>
                                      </p:cBhvr>
                                      <p:to>
                                        <p:strVal val="visible"/>
                                      </p:to>
                                    </p:set>
                                    <p:anim calcmode="lin" valueType="num">
                                      <p:cBhvr additive="base">
                                        <p:cTn id="27" dur="500" fill="hold"/>
                                        <p:tgtEl>
                                          <p:spTgt spid="119910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9910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99107">
                                            <p:txEl>
                                              <p:pRg st="5" end="5"/>
                                            </p:txEl>
                                          </p:spTgt>
                                        </p:tgtEl>
                                        <p:attrNameLst>
                                          <p:attrName>style.visibility</p:attrName>
                                        </p:attrNameLst>
                                      </p:cBhvr>
                                      <p:to>
                                        <p:strVal val="visible"/>
                                      </p:to>
                                    </p:set>
                                    <p:anim calcmode="lin" valueType="num">
                                      <p:cBhvr additive="base">
                                        <p:cTn id="32" dur="500" fill="hold"/>
                                        <p:tgtEl>
                                          <p:spTgt spid="1199107">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991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107"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0" y="4365625"/>
            <a:ext cx="9144000" cy="1008063"/>
          </a:xfrm>
          <a:prstGeom prst="rect">
            <a:avLst/>
          </a:prstGeom>
          <a:solidFill>
            <a:schemeClr val="accent2"/>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200131" name="Rectangle 3"/>
          <p:cNvSpPr>
            <a:spLocks noGrp="1" noChangeArrowheads="1"/>
          </p:cNvSpPr>
          <p:nvPr>
            <p:ph type="title"/>
          </p:nvPr>
        </p:nvSpPr>
        <p:spPr>
          <a:xfrm>
            <a:off x="1692275" y="44450"/>
            <a:ext cx="5865813" cy="836613"/>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数值在计算机中的表示</a:t>
            </a:r>
            <a:r>
              <a:rPr lang="en-US" altLang="zh-CN" sz="1800" b="0">
                <a:effectLst>
                  <a:outerShdw blurRad="38100" dist="38100" dir="2700000" algn="tl">
                    <a:srgbClr val="C0C0C0"/>
                  </a:outerShdw>
                </a:effectLst>
                <a:latin typeface="Arial"/>
              </a:rPr>
              <a:t>—</a:t>
            </a:r>
            <a:r>
              <a:rPr lang="zh-CN" altLang="en-US" sz="1800" b="0">
                <a:effectLst>
                  <a:outerShdw blurRad="38100" dist="38100" dir="2700000" algn="tl">
                    <a:srgbClr val="C0C0C0"/>
                  </a:outerShdw>
                </a:effectLst>
                <a:latin typeface="华文琥珀" pitchFamily="2" charset="-122"/>
              </a:rPr>
              <a:t>浮点数</a:t>
            </a:r>
          </a:p>
        </p:txBody>
      </p:sp>
      <p:sp>
        <p:nvSpPr>
          <p:cNvPr id="1200132" name="Rectangle 4"/>
          <p:cNvSpPr>
            <a:spLocks noGrp="1" noChangeArrowheads="1"/>
          </p:cNvSpPr>
          <p:nvPr>
            <p:ph type="body" sz="half" idx="1"/>
          </p:nvPr>
        </p:nvSpPr>
        <p:spPr>
          <a:xfrm>
            <a:off x="1588" y="1144588"/>
            <a:ext cx="9142412" cy="2789237"/>
          </a:xfrm>
          <a:noFill/>
          <a:ln/>
          <a:extLst>
            <a:ext uri="{909E8E84-426E-40DD-AFC4-6F175D3DCCD1}">
              <a14:hiddenFill xmlns:a14="http://schemas.microsoft.com/office/drawing/2010/main">
                <a:solidFill>
                  <a:schemeClr val="accent2"/>
                </a:solidFill>
              </a14:hiddenFill>
            </a:ext>
          </a:extLst>
        </p:spPr>
        <p:txBody>
          <a:bodyPr lIns="92075" tIns="46038" rIns="92075" bIns="46038"/>
          <a:lstStyle/>
          <a:p>
            <a:r>
              <a:rPr lang="zh-CN" altLang="en-US" sz="2400" b="1">
                <a:latin typeface="黑体" pitchFamily="2" charset="-122"/>
              </a:rPr>
              <a:t>定点数和浮点数</a:t>
            </a:r>
            <a:r>
              <a:rPr lang="en-US" altLang="zh-CN" sz="2400" b="1">
                <a:latin typeface="Arial"/>
              </a:rPr>
              <a:t>——</a:t>
            </a:r>
            <a:r>
              <a:rPr lang="zh-CN" altLang="en-US" sz="2400" b="1">
                <a:latin typeface="黑体" pitchFamily="2" charset="-122"/>
              </a:rPr>
              <a:t>浮点数</a:t>
            </a:r>
          </a:p>
          <a:p>
            <a:pPr lvl="1">
              <a:lnSpc>
                <a:spcPct val="130000"/>
              </a:lnSpc>
            </a:pPr>
            <a:r>
              <a:rPr lang="zh-CN" altLang="en-US" sz="2200" b="1">
                <a:latin typeface="楷体_GB2312" pitchFamily="49" charset="-122"/>
              </a:rPr>
              <a:t>阶码的位数决定数的范围，尾数的位数决定数的精度</a:t>
            </a:r>
          </a:p>
          <a:p>
            <a:pPr lvl="1">
              <a:lnSpc>
                <a:spcPct val="130000"/>
              </a:lnSpc>
              <a:spcBef>
                <a:spcPct val="0"/>
              </a:spcBef>
            </a:pPr>
            <a:r>
              <a:rPr lang="zh-CN" altLang="en-US" sz="2200" b="1">
                <a:latin typeface="楷体_GB2312" pitchFamily="49" charset="-122"/>
              </a:rPr>
              <a:t>例如，二进制数</a:t>
            </a:r>
            <a:r>
              <a:rPr lang="en-US" altLang="zh-CN" sz="2200" b="1">
                <a:latin typeface="楷体_GB2312" pitchFamily="49" charset="-122"/>
              </a:rPr>
              <a:t>-1001110110.101011</a:t>
            </a:r>
            <a:r>
              <a:rPr lang="zh-CN" altLang="en-US" sz="2200" b="1">
                <a:latin typeface="楷体_GB2312" pitchFamily="49" charset="-122"/>
              </a:rPr>
              <a:t>可以写成：</a:t>
            </a:r>
          </a:p>
          <a:p>
            <a:pPr lvl="1">
              <a:lnSpc>
                <a:spcPct val="130000"/>
              </a:lnSpc>
              <a:spcBef>
                <a:spcPct val="0"/>
              </a:spcBef>
              <a:buFont typeface="Wingdings" pitchFamily="2" charset="2"/>
              <a:buNone/>
            </a:pPr>
            <a:r>
              <a:rPr lang="zh-CN" altLang="en-US" sz="2200" b="1">
                <a:latin typeface="楷体_GB2312" pitchFamily="49" charset="-122"/>
              </a:rPr>
              <a:t>  </a:t>
            </a:r>
            <a:r>
              <a:rPr lang="en-US" altLang="zh-CN" sz="2200" b="1">
                <a:latin typeface="楷体_GB2312" pitchFamily="49" charset="-122"/>
              </a:rPr>
              <a:t>-0. 1001110110101011×2</a:t>
            </a:r>
            <a:r>
              <a:rPr lang="en-US" altLang="zh-CN" sz="2200" b="1" baseline="30000">
                <a:latin typeface="楷体_GB2312" pitchFamily="49" charset="-122"/>
              </a:rPr>
              <a:t>1010</a:t>
            </a:r>
            <a:r>
              <a:rPr lang="en-US" altLang="zh-CN" sz="2200" b="1">
                <a:latin typeface="楷体_GB2312" pitchFamily="49" charset="-122"/>
              </a:rPr>
              <a:t> </a:t>
            </a:r>
          </a:p>
          <a:p>
            <a:pPr lvl="1">
              <a:lnSpc>
                <a:spcPct val="130000"/>
              </a:lnSpc>
              <a:spcBef>
                <a:spcPct val="0"/>
              </a:spcBef>
            </a:pPr>
            <a:r>
              <a:rPr lang="zh-CN" altLang="en-US" sz="2200" b="1">
                <a:latin typeface="楷体_GB2312" pitchFamily="49" charset="-122"/>
              </a:rPr>
              <a:t>以</a:t>
            </a:r>
            <a:r>
              <a:rPr lang="en-US" altLang="zh-CN" sz="2200" b="1">
                <a:latin typeface="楷体_GB2312" pitchFamily="49" charset="-122"/>
              </a:rPr>
              <a:t>32</a:t>
            </a:r>
            <a:r>
              <a:rPr lang="zh-CN" altLang="en-US" sz="2200" b="1">
                <a:latin typeface="楷体_GB2312" pitchFamily="49" charset="-122"/>
              </a:rPr>
              <a:t>位表示一个浮点数为例，若规定阶码</a:t>
            </a:r>
            <a:r>
              <a:rPr lang="en-US" altLang="zh-CN" sz="2200" b="1">
                <a:latin typeface="楷体_GB2312" pitchFamily="49" charset="-122"/>
              </a:rPr>
              <a:t>8</a:t>
            </a:r>
            <a:r>
              <a:rPr lang="zh-CN" altLang="en-US" sz="2200" b="1">
                <a:latin typeface="楷体_GB2312" pitchFamily="49" charset="-122"/>
              </a:rPr>
              <a:t>位，尾数</a:t>
            </a:r>
            <a:r>
              <a:rPr lang="en-US" altLang="zh-CN" sz="2200" b="1">
                <a:latin typeface="楷体_GB2312" pitchFamily="49" charset="-122"/>
              </a:rPr>
              <a:t>24</a:t>
            </a:r>
            <a:r>
              <a:rPr lang="zh-CN" altLang="en-US" sz="2200" b="1">
                <a:latin typeface="楷体_GB2312" pitchFamily="49" charset="-122"/>
              </a:rPr>
              <a:t>位表示，则这个数在机器中的格式为：</a:t>
            </a:r>
            <a:endParaRPr lang="zh-CN" altLang="en-US" b="1">
              <a:solidFill>
                <a:schemeClr val="bg1"/>
              </a:solidFill>
              <a:latin typeface="楷体_GB2312" pitchFamily="49" charset="-122"/>
            </a:endParaRPr>
          </a:p>
        </p:txBody>
      </p:sp>
      <p:grpSp>
        <p:nvGrpSpPr>
          <p:cNvPr id="1200133" name="Group 5"/>
          <p:cNvGrpSpPr>
            <a:grpSpLocks/>
          </p:cNvGrpSpPr>
          <p:nvPr/>
        </p:nvGrpSpPr>
        <p:grpSpPr bwMode="auto">
          <a:xfrm>
            <a:off x="1676400" y="4648200"/>
            <a:ext cx="5691188" cy="457200"/>
            <a:chOff x="1200" y="3792"/>
            <a:chExt cx="3585" cy="288"/>
          </a:xfrm>
        </p:grpSpPr>
        <p:sp>
          <p:nvSpPr>
            <p:cNvPr id="1200134" name="Rectangle 6"/>
            <p:cNvSpPr>
              <a:spLocks noChangeArrowheads="1"/>
            </p:cNvSpPr>
            <p:nvPr/>
          </p:nvSpPr>
          <p:spPr bwMode="auto">
            <a:xfrm>
              <a:off x="1200" y="3792"/>
              <a:ext cx="3585" cy="271"/>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AFCFA"/>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zh-CN" b="0">
                  <a:solidFill>
                    <a:schemeClr val="bg1"/>
                  </a:solidFill>
                  <a:ea typeface="宋体" charset="-122"/>
                </a:rPr>
                <a:t>0       0001010     1       10011101101010110000000</a:t>
              </a:r>
            </a:p>
          </p:txBody>
        </p:sp>
        <p:sp>
          <p:nvSpPr>
            <p:cNvPr id="1200135" name="Line 7"/>
            <p:cNvSpPr>
              <a:spLocks noChangeShapeType="1"/>
            </p:cNvSpPr>
            <p:nvPr/>
          </p:nvSpPr>
          <p:spPr bwMode="auto">
            <a:xfrm>
              <a:off x="2208" y="3792"/>
              <a:ext cx="0" cy="288"/>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00136" name="Line 8"/>
            <p:cNvSpPr>
              <a:spLocks noChangeShapeType="1"/>
            </p:cNvSpPr>
            <p:nvPr/>
          </p:nvSpPr>
          <p:spPr bwMode="auto">
            <a:xfrm>
              <a:off x="1488" y="3792"/>
              <a:ext cx="0" cy="288"/>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00137" name="Line 9"/>
            <p:cNvSpPr>
              <a:spLocks noChangeShapeType="1"/>
            </p:cNvSpPr>
            <p:nvPr/>
          </p:nvSpPr>
          <p:spPr bwMode="auto">
            <a:xfrm>
              <a:off x="2592" y="3792"/>
              <a:ext cx="0" cy="288"/>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8301906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00132">
                                            <p:txEl>
                                              <p:pRg st="0" end="0"/>
                                            </p:txEl>
                                          </p:spTgt>
                                        </p:tgtEl>
                                        <p:attrNameLst>
                                          <p:attrName>style.visibility</p:attrName>
                                        </p:attrNameLst>
                                      </p:cBhvr>
                                      <p:to>
                                        <p:strVal val="visible"/>
                                      </p:to>
                                    </p:set>
                                    <p:anim calcmode="lin" valueType="num">
                                      <p:cBhvr additive="base">
                                        <p:cTn id="7" dur="500" fill="hold"/>
                                        <p:tgtEl>
                                          <p:spTgt spid="12001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013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00132">
                                            <p:txEl>
                                              <p:pRg st="1" end="1"/>
                                            </p:txEl>
                                          </p:spTgt>
                                        </p:tgtEl>
                                        <p:attrNameLst>
                                          <p:attrName>style.visibility</p:attrName>
                                        </p:attrNameLst>
                                      </p:cBhvr>
                                      <p:to>
                                        <p:strVal val="visible"/>
                                      </p:to>
                                    </p:set>
                                    <p:anim calcmode="lin" valueType="num">
                                      <p:cBhvr additive="base">
                                        <p:cTn id="12" dur="500" fill="hold"/>
                                        <p:tgtEl>
                                          <p:spTgt spid="120013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00132">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00132">
                                            <p:txEl>
                                              <p:pRg st="2" end="2"/>
                                            </p:txEl>
                                          </p:spTgt>
                                        </p:tgtEl>
                                        <p:attrNameLst>
                                          <p:attrName>style.visibility</p:attrName>
                                        </p:attrNameLst>
                                      </p:cBhvr>
                                      <p:to>
                                        <p:strVal val="visible"/>
                                      </p:to>
                                    </p:set>
                                    <p:anim calcmode="lin" valueType="num">
                                      <p:cBhvr additive="base">
                                        <p:cTn id="17" dur="500" fill="hold"/>
                                        <p:tgtEl>
                                          <p:spTgt spid="120013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00132">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00132">
                                            <p:txEl>
                                              <p:pRg st="3" end="3"/>
                                            </p:txEl>
                                          </p:spTgt>
                                        </p:tgtEl>
                                        <p:attrNameLst>
                                          <p:attrName>style.visibility</p:attrName>
                                        </p:attrNameLst>
                                      </p:cBhvr>
                                      <p:to>
                                        <p:strVal val="visible"/>
                                      </p:to>
                                    </p:set>
                                    <p:anim calcmode="lin" valueType="num">
                                      <p:cBhvr additive="base">
                                        <p:cTn id="22" dur="500" fill="hold"/>
                                        <p:tgtEl>
                                          <p:spTgt spid="120013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00132">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00132">
                                            <p:txEl>
                                              <p:pRg st="4" end="4"/>
                                            </p:txEl>
                                          </p:spTgt>
                                        </p:tgtEl>
                                        <p:attrNameLst>
                                          <p:attrName>style.visibility</p:attrName>
                                        </p:attrNameLst>
                                      </p:cBhvr>
                                      <p:to>
                                        <p:strVal val="visible"/>
                                      </p:to>
                                    </p:set>
                                    <p:anim calcmode="lin" valueType="num">
                                      <p:cBhvr additive="base">
                                        <p:cTn id="27" dur="500" fill="hold"/>
                                        <p:tgtEl>
                                          <p:spTgt spid="120013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00132">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1200133"/>
                                        </p:tgtEl>
                                        <p:attrNameLst>
                                          <p:attrName>style.visibility</p:attrName>
                                        </p:attrNameLst>
                                      </p:cBhvr>
                                      <p:to>
                                        <p:strVal val="visible"/>
                                      </p:to>
                                    </p:set>
                                    <p:anim calcmode="lin" valueType="num">
                                      <p:cBhvr additive="base">
                                        <p:cTn id="32" dur="500" fill="hold"/>
                                        <p:tgtEl>
                                          <p:spTgt spid="1200133"/>
                                        </p:tgtEl>
                                        <p:attrNameLst>
                                          <p:attrName>ppt_x</p:attrName>
                                        </p:attrNameLst>
                                      </p:cBhvr>
                                      <p:tavLst>
                                        <p:tav tm="0">
                                          <p:val>
                                            <p:strVal val="0-#ppt_w/2"/>
                                          </p:val>
                                        </p:tav>
                                        <p:tav tm="100000">
                                          <p:val>
                                            <p:strVal val="#ppt_x"/>
                                          </p:val>
                                        </p:tav>
                                      </p:tavLst>
                                    </p:anim>
                                    <p:anim calcmode="lin" valueType="num">
                                      <p:cBhvr additive="base">
                                        <p:cTn id="33" dur="500" fill="hold"/>
                                        <p:tgtEl>
                                          <p:spTgt spid="1200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32"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1F16BBCE-2BB3-4280-BEF2-61E20D8FF757}" type="slidenum">
              <a:rPr lang="en-US" altLang="zh-CN"/>
              <a:pPr/>
              <a:t>33</a:t>
            </a:fld>
            <a:endParaRPr lang="en-US" altLang="zh-CN"/>
          </a:p>
        </p:txBody>
      </p:sp>
      <p:sp>
        <p:nvSpPr>
          <p:cNvPr id="1558530" name="Rectangle 2"/>
          <p:cNvSpPr>
            <a:spLocks noGrp="1" noChangeArrowheads="1"/>
          </p:cNvSpPr>
          <p:nvPr>
            <p:ph type="subTitle" idx="1"/>
          </p:nvPr>
        </p:nvSpPr>
        <p:spPr>
          <a:xfrm>
            <a:off x="468313" y="2924175"/>
            <a:ext cx="7416800" cy="2809875"/>
          </a:xfrm>
        </p:spPr>
        <p:txBody>
          <a:bodyPr/>
          <a:lstStyle/>
          <a:p>
            <a:pPr algn="l">
              <a:lnSpc>
                <a:spcPct val="110000"/>
              </a:lnSpc>
              <a:buFont typeface="Marlett" pitchFamily="2" charset="2"/>
              <a:buChar char="n"/>
            </a:pPr>
            <a:r>
              <a:rPr lang="zh-CN" altLang="en-US" sz="2800" b="1" dirty="0" smtClean="0">
                <a:latin typeface="宋体" charset="-122"/>
                <a:hlinkClick r:id="rId2" action="ppaction://hlinksldjump"/>
              </a:rPr>
              <a:t>导引关键字</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hlinkClick r:id="rId3" action="ppaction://hlinksldjump"/>
              </a:rPr>
              <a:t>计数制及其运算</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hlinkClick r:id="rId4" action="ppaction://hlinksldjump"/>
              </a:rPr>
              <a:t>数值在计算机中的表示</a:t>
            </a:r>
            <a:endParaRPr lang="zh-CN" altLang="en-US" sz="2800" b="1" dirty="0">
              <a:latin typeface="宋体" charset="-122"/>
            </a:endParaRPr>
          </a:p>
          <a:p>
            <a:pPr algn="l">
              <a:lnSpc>
                <a:spcPct val="110000"/>
              </a:lnSpc>
              <a:buFont typeface="Marlett" pitchFamily="2" charset="2"/>
              <a:buChar char="n"/>
            </a:pPr>
            <a:r>
              <a:rPr lang="zh-CN" altLang="en-US" sz="2800" b="1" dirty="0">
                <a:solidFill>
                  <a:schemeClr val="accent2"/>
                </a:solidFill>
                <a:latin typeface="宋体" charset="-122"/>
              </a:rPr>
              <a:t>文本信息在计算机内的表示与存储</a:t>
            </a:r>
          </a:p>
          <a:p>
            <a:pPr algn="l">
              <a:lnSpc>
                <a:spcPct val="110000"/>
              </a:lnSpc>
              <a:buFont typeface="Marlett" pitchFamily="2" charset="2"/>
              <a:buChar char="n"/>
            </a:pPr>
            <a:r>
              <a:rPr lang="zh-CN" altLang="en-US" sz="2800" b="1" dirty="0">
                <a:latin typeface="宋体" charset="-122"/>
                <a:hlinkClick r:id="rId5" action="ppaction://hlinksldjump"/>
              </a:rPr>
              <a:t>多媒体技术</a:t>
            </a:r>
            <a:endParaRPr lang="zh-CN" altLang="en-US" sz="2800" b="1" dirty="0">
              <a:latin typeface="宋体" charset="-122"/>
            </a:endParaRPr>
          </a:p>
        </p:txBody>
      </p:sp>
      <p:sp>
        <p:nvSpPr>
          <p:cNvPr id="1558531" name="Text Box 3" descr="OOOPIC_vipvip_20080918214459585784a2fb4d9263105"/>
          <p:cNvSpPr txBox="1">
            <a:spLocks noChangeArrowheads="1"/>
          </p:cNvSpPr>
          <p:nvPr/>
        </p:nvSpPr>
        <p:spPr bwMode="auto">
          <a:xfrm>
            <a:off x="3419872" y="620713"/>
            <a:ext cx="5724128" cy="173831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6"/>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25000"/>
              </a:spcBef>
            </a:pPr>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2</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pPr>
              <a:spcBef>
                <a:spcPct val="25000"/>
              </a:spcBef>
            </a:pPr>
            <a:r>
              <a:rPr lang="zh-CN" altLang="en-US" sz="4800" dirty="0" smtClean="0">
                <a:solidFill>
                  <a:schemeClr val="tx2"/>
                </a:solidFill>
                <a:latin typeface="华文琥珀" pitchFamily="2" charset="-122"/>
                <a:ea typeface="华文琥珀" pitchFamily="2" charset="-122"/>
              </a:rPr>
              <a:t>信息表示 </a:t>
            </a:r>
            <a:endParaRPr lang="zh-CN" altLang="en-US" dirty="0"/>
          </a:p>
        </p:txBody>
      </p:sp>
    </p:spTree>
    <p:extLst>
      <p:ext uri="{BB962C8B-B14F-4D97-AF65-F5344CB8AC3E}">
        <p14:creationId xmlns:p14="http://schemas.microsoft.com/office/powerpoint/2010/main" val="1075395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558530">
                                            <p:txEl>
                                              <p:pRg st="3" end="3"/>
                                            </p:txEl>
                                          </p:spTgt>
                                        </p:tgtEl>
                                        <p:attrNameLst>
                                          <p:attrName>ppt_x</p:attrName>
                                          <p:attrName>ppt_y</p:attrName>
                                        </p:attrNameLst>
                                      </p:cBhvr>
                                    </p:animMotion>
                                    <p:animRot by="1500000">
                                      <p:cBhvr>
                                        <p:cTn id="7" dur="125" fill="hold">
                                          <p:stCondLst>
                                            <p:cond delay="0"/>
                                          </p:stCondLst>
                                        </p:cTn>
                                        <p:tgtEl>
                                          <p:spTgt spid="1558530">
                                            <p:txEl>
                                              <p:pRg st="3" end="3"/>
                                            </p:txEl>
                                          </p:spTgt>
                                        </p:tgtEl>
                                        <p:attrNameLst>
                                          <p:attrName>r</p:attrName>
                                        </p:attrNameLst>
                                      </p:cBhvr>
                                    </p:animRot>
                                    <p:animRot by="-1500000">
                                      <p:cBhvr>
                                        <p:cTn id="8" dur="125" fill="hold">
                                          <p:stCondLst>
                                            <p:cond delay="125"/>
                                          </p:stCondLst>
                                        </p:cTn>
                                        <p:tgtEl>
                                          <p:spTgt spid="1558530">
                                            <p:txEl>
                                              <p:pRg st="3" end="3"/>
                                            </p:txEl>
                                          </p:spTgt>
                                        </p:tgtEl>
                                        <p:attrNameLst>
                                          <p:attrName>r</p:attrName>
                                        </p:attrNameLst>
                                      </p:cBhvr>
                                    </p:animRot>
                                    <p:animRot by="-1500000">
                                      <p:cBhvr>
                                        <p:cTn id="9" dur="125" fill="hold">
                                          <p:stCondLst>
                                            <p:cond delay="250"/>
                                          </p:stCondLst>
                                        </p:cTn>
                                        <p:tgtEl>
                                          <p:spTgt spid="1558530">
                                            <p:txEl>
                                              <p:pRg st="3" end="3"/>
                                            </p:txEl>
                                          </p:spTgt>
                                        </p:tgtEl>
                                        <p:attrNameLst>
                                          <p:attrName>r</p:attrName>
                                        </p:attrNameLst>
                                      </p:cBhvr>
                                    </p:animRot>
                                    <p:animRot by="1500000">
                                      <p:cBhvr>
                                        <p:cTn id="10" dur="125" fill="hold">
                                          <p:stCondLst>
                                            <p:cond delay="375"/>
                                          </p:stCondLst>
                                        </p:cTn>
                                        <p:tgtEl>
                                          <p:spTgt spid="1558530">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a:xfrm>
            <a:off x="1331913" y="-26988"/>
            <a:ext cx="6408737" cy="981076"/>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en-US" altLang="zh-CN" sz="2000" b="0">
                <a:effectLst>
                  <a:outerShdw blurRad="38100" dist="38100" dir="2700000" algn="tl">
                    <a:srgbClr val="C0C0C0"/>
                  </a:outerShdw>
                </a:effectLst>
                <a:latin typeface="华文琥珀" pitchFamily="2" charset="-122"/>
              </a:rPr>
              <a:t>----</a:t>
            </a:r>
            <a:r>
              <a:rPr lang="zh-CN" altLang="en-US" sz="2000" b="0">
                <a:effectLst>
                  <a:outerShdw blurRad="38100" dist="38100" dir="2700000" algn="tl">
                    <a:srgbClr val="C0C0C0"/>
                  </a:outerShdw>
                </a:effectLst>
                <a:latin typeface="华文琥珀" pitchFamily="2" charset="-122"/>
              </a:rPr>
              <a:t>编码</a:t>
            </a:r>
            <a:endParaRPr lang="zh-CN" altLang="en-US" sz="3200" b="0">
              <a:effectLst>
                <a:outerShdw blurRad="38100" dist="38100" dir="2700000" algn="tl">
                  <a:srgbClr val="C0C0C0"/>
                </a:outerShdw>
              </a:effectLst>
              <a:latin typeface="华文琥珀" pitchFamily="2" charset="-122"/>
            </a:endParaRPr>
          </a:p>
        </p:txBody>
      </p:sp>
      <p:sp>
        <p:nvSpPr>
          <p:cNvPr id="1202179" name="Rectangle 3"/>
          <p:cNvSpPr>
            <a:spLocks noGrp="1" noChangeArrowheads="1"/>
          </p:cNvSpPr>
          <p:nvPr>
            <p:ph type="body" sz="half" idx="1"/>
          </p:nvPr>
        </p:nvSpPr>
        <p:spPr>
          <a:xfrm>
            <a:off x="395288" y="1196975"/>
            <a:ext cx="8353425" cy="4752975"/>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10000"/>
              </a:lnSpc>
              <a:buFont typeface="Marlett" pitchFamily="2" charset="2"/>
              <a:buChar char="n"/>
            </a:pPr>
            <a:r>
              <a:rPr lang="zh-CN" altLang="en-US" sz="2200" b="1" dirty="0">
                <a:latin typeface="黑体" pitchFamily="2" charset="-122"/>
              </a:rPr>
              <a:t>二进制编码</a:t>
            </a:r>
          </a:p>
          <a:p>
            <a:pPr>
              <a:lnSpc>
                <a:spcPct val="110000"/>
              </a:lnSpc>
              <a:buFont typeface="Wingdings" pitchFamily="2" charset="2"/>
              <a:buNone/>
            </a:pPr>
            <a:r>
              <a:rPr lang="zh-CN" altLang="en-US" sz="20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在计算机中，使用二进制数的组合来表示数字、字母和符号的方法称为编码。</a:t>
            </a:r>
          </a:p>
          <a:p>
            <a:pPr>
              <a:lnSpc>
                <a:spcPct val="110000"/>
              </a:lnSpc>
              <a:buFont typeface="Marlett" pitchFamily="2" charset="2"/>
              <a:buChar char="n"/>
            </a:pPr>
            <a:r>
              <a:rPr lang="en-US" altLang="zh-CN" sz="2200" b="1" dirty="0">
                <a:solidFill>
                  <a:srgbClr val="FF0000"/>
                </a:solidFill>
              </a:rPr>
              <a:t>ASCII</a:t>
            </a:r>
            <a:r>
              <a:rPr lang="zh-CN" altLang="en-US" sz="2200" b="1" dirty="0">
                <a:solidFill>
                  <a:srgbClr val="FF0000"/>
                </a:solidFill>
              </a:rPr>
              <a:t>码</a:t>
            </a:r>
          </a:p>
          <a:p>
            <a:pPr>
              <a:lnSpc>
                <a:spcPct val="110000"/>
              </a:lnSpc>
              <a:buFont typeface="Wingdings" pitchFamily="2" charset="2"/>
              <a:buNone/>
            </a:pPr>
            <a:r>
              <a:rPr lang="zh-CN" altLang="en-US" sz="2000" b="1" dirty="0">
                <a:latin typeface="Book Antiqua" pitchFamily="18" charset="0"/>
              </a:rPr>
              <a:t>     </a:t>
            </a:r>
            <a:r>
              <a:rPr lang="en-US" altLang="zh-CN" sz="2200" b="1" dirty="0">
                <a:latin typeface="楷体_GB2312" pitchFamily="49" charset="-122"/>
                <a:ea typeface="楷体_GB2312" pitchFamily="49" charset="-122"/>
              </a:rPr>
              <a:t>American Standard Code for Information Interchange</a:t>
            </a:r>
          </a:p>
          <a:p>
            <a:pPr>
              <a:lnSpc>
                <a:spcPct val="110000"/>
              </a:lnSpc>
              <a:buFont typeface="Wingdings" pitchFamily="2" charset="2"/>
              <a:buNone/>
            </a:pPr>
            <a:r>
              <a:rPr lang="en-US" altLang="zh-CN" sz="22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美国标准信息交换码，</a:t>
            </a:r>
            <a:r>
              <a:rPr lang="zh-CN" altLang="en-US" sz="2200" b="1" dirty="0">
                <a:solidFill>
                  <a:srgbClr val="FF0000"/>
                </a:solidFill>
                <a:latin typeface="楷体_GB2312" pitchFamily="49" charset="-122"/>
                <a:ea typeface="楷体_GB2312" pitchFamily="49" charset="-122"/>
              </a:rPr>
              <a:t>在微型计算机中，西文字符常普遍采用</a:t>
            </a:r>
            <a:r>
              <a:rPr lang="en-US" altLang="zh-CN" sz="2200" b="1" dirty="0">
                <a:solidFill>
                  <a:srgbClr val="FF0000"/>
                </a:solidFill>
                <a:latin typeface="楷体_GB2312" pitchFamily="49" charset="-122"/>
                <a:ea typeface="楷体_GB2312" pitchFamily="49" charset="-122"/>
              </a:rPr>
              <a:t>ASCII</a:t>
            </a:r>
            <a:r>
              <a:rPr lang="zh-CN" altLang="en-US" sz="2200" b="1" dirty="0">
                <a:solidFill>
                  <a:srgbClr val="FF0000"/>
                </a:solidFill>
                <a:latin typeface="楷体_GB2312" pitchFamily="49" charset="-122"/>
                <a:ea typeface="楷体_GB2312" pitchFamily="49" charset="-122"/>
              </a:rPr>
              <a:t>码。</a:t>
            </a:r>
          </a:p>
          <a:p>
            <a:pPr>
              <a:lnSpc>
                <a:spcPct val="110000"/>
              </a:lnSpc>
              <a:buFont typeface="Marlett" pitchFamily="2" charset="2"/>
              <a:buChar char="n"/>
            </a:pPr>
            <a:r>
              <a:rPr lang="en-US" altLang="zh-CN" sz="2200" b="1" dirty="0"/>
              <a:t>EBCDIC</a:t>
            </a:r>
            <a:r>
              <a:rPr lang="zh-CN" altLang="en-US" sz="2200" b="1" dirty="0"/>
              <a:t>码</a:t>
            </a:r>
          </a:p>
          <a:p>
            <a:pPr>
              <a:lnSpc>
                <a:spcPct val="110000"/>
              </a:lnSpc>
              <a:buFont typeface="Wingdings" pitchFamily="2" charset="2"/>
              <a:buNone/>
            </a:pPr>
            <a:r>
              <a:rPr lang="zh-CN" altLang="en-US" sz="2200" b="1" dirty="0">
                <a:latin typeface="楷体_GB2312" pitchFamily="49" charset="-122"/>
                <a:ea typeface="楷体_GB2312" pitchFamily="49" charset="-122"/>
              </a:rPr>
              <a:t>  </a:t>
            </a:r>
            <a:r>
              <a:rPr lang="en-US" altLang="zh-CN" sz="2200" b="1" dirty="0">
                <a:latin typeface="楷体_GB2312" pitchFamily="49" charset="-122"/>
                <a:ea typeface="楷体_GB2312" pitchFamily="49" charset="-122"/>
              </a:rPr>
              <a:t>Extended Binary Coded Decimal Interchange Code</a:t>
            </a:r>
            <a:r>
              <a:rPr lang="en-US" altLang="zh-CN" sz="2200" b="1" dirty="0">
                <a:latin typeface="Arial"/>
                <a:ea typeface="楷体_GB2312" pitchFamily="49" charset="-122"/>
              </a:rPr>
              <a:t>——</a:t>
            </a:r>
            <a:r>
              <a:rPr lang="zh-CN" altLang="en-US" sz="2200" b="1" dirty="0">
                <a:latin typeface="楷体_GB2312" pitchFamily="49" charset="-122"/>
                <a:ea typeface="楷体_GB2312" pitchFamily="49" charset="-122"/>
              </a:rPr>
              <a:t>扩展的二</a:t>
            </a:r>
            <a:r>
              <a:rPr lang="en-US" altLang="zh-CN" sz="2200" b="1" dirty="0">
                <a:latin typeface="Arial"/>
                <a:ea typeface="楷体_GB2312" pitchFamily="49" charset="-122"/>
              </a:rPr>
              <a:t>—</a:t>
            </a:r>
            <a:r>
              <a:rPr lang="zh-CN" altLang="en-US" sz="2200" b="1" dirty="0">
                <a:latin typeface="楷体_GB2312" pitchFamily="49" charset="-122"/>
                <a:ea typeface="楷体_GB2312" pitchFamily="49" charset="-122"/>
              </a:rPr>
              <a:t>十进制交换码，在大型机中，西文字符常采用另一种</a:t>
            </a:r>
            <a:r>
              <a:rPr lang="en-US" altLang="zh-CN" sz="2200" b="1" dirty="0">
                <a:latin typeface="楷体_GB2312" pitchFamily="49" charset="-122"/>
                <a:ea typeface="楷体_GB2312" pitchFamily="49" charset="-122"/>
              </a:rPr>
              <a:t>EBCDIC</a:t>
            </a:r>
            <a:r>
              <a:rPr lang="zh-CN" altLang="en-US" sz="2200" b="1" dirty="0">
                <a:latin typeface="楷体_GB2312" pitchFamily="49" charset="-122"/>
                <a:ea typeface="楷体_GB2312" pitchFamily="49" charset="-122"/>
              </a:rPr>
              <a:t>码。</a:t>
            </a:r>
            <a:endParaRPr lang="zh-CN" altLang="en-US" sz="2200" b="1" dirty="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24192526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02179">
                                            <p:txEl>
                                              <p:pRg st="0" end="0"/>
                                            </p:txEl>
                                          </p:spTgt>
                                        </p:tgtEl>
                                        <p:attrNameLst>
                                          <p:attrName>style.visibility</p:attrName>
                                        </p:attrNameLst>
                                      </p:cBhvr>
                                      <p:to>
                                        <p:strVal val="visible"/>
                                      </p:to>
                                    </p:set>
                                    <p:anim calcmode="lin" valueType="num">
                                      <p:cBhvr additive="base">
                                        <p:cTn id="7" dur="500" fill="hold"/>
                                        <p:tgtEl>
                                          <p:spTgt spid="1202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217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02179">
                                            <p:txEl>
                                              <p:pRg st="1" end="1"/>
                                            </p:txEl>
                                          </p:spTgt>
                                        </p:tgtEl>
                                        <p:attrNameLst>
                                          <p:attrName>style.visibility</p:attrName>
                                        </p:attrNameLst>
                                      </p:cBhvr>
                                      <p:to>
                                        <p:strVal val="visible"/>
                                      </p:to>
                                    </p:set>
                                    <p:anim calcmode="lin" valueType="num">
                                      <p:cBhvr additive="base">
                                        <p:cTn id="12" dur="500" fill="hold"/>
                                        <p:tgtEl>
                                          <p:spTgt spid="120217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0217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02179">
                                            <p:txEl>
                                              <p:pRg st="2" end="2"/>
                                            </p:txEl>
                                          </p:spTgt>
                                        </p:tgtEl>
                                        <p:attrNameLst>
                                          <p:attrName>style.visibility</p:attrName>
                                        </p:attrNameLst>
                                      </p:cBhvr>
                                      <p:to>
                                        <p:strVal val="visible"/>
                                      </p:to>
                                    </p:set>
                                    <p:anim calcmode="lin" valueType="num">
                                      <p:cBhvr additive="base">
                                        <p:cTn id="17" dur="500" fill="hold"/>
                                        <p:tgtEl>
                                          <p:spTgt spid="12021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0217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02179">
                                            <p:txEl>
                                              <p:pRg st="3" end="3"/>
                                            </p:txEl>
                                          </p:spTgt>
                                        </p:tgtEl>
                                        <p:attrNameLst>
                                          <p:attrName>style.visibility</p:attrName>
                                        </p:attrNameLst>
                                      </p:cBhvr>
                                      <p:to>
                                        <p:strVal val="visible"/>
                                      </p:to>
                                    </p:set>
                                    <p:anim calcmode="lin" valueType="num">
                                      <p:cBhvr additive="base">
                                        <p:cTn id="22" dur="500" fill="hold"/>
                                        <p:tgtEl>
                                          <p:spTgt spid="120217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0217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02179">
                                            <p:txEl>
                                              <p:pRg st="4" end="4"/>
                                            </p:txEl>
                                          </p:spTgt>
                                        </p:tgtEl>
                                        <p:attrNameLst>
                                          <p:attrName>style.visibility</p:attrName>
                                        </p:attrNameLst>
                                      </p:cBhvr>
                                      <p:to>
                                        <p:strVal val="visible"/>
                                      </p:to>
                                    </p:set>
                                    <p:anim calcmode="lin" valueType="num">
                                      <p:cBhvr additive="base">
                                        <p:cTn id="27" dur="500" fill="hold"/>
                                        <p:tgtEl>
                                          <p:spTgt spid="120217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02179">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02179">
                                            <p:txEl>
                                              <p:pRg st="5" end="5"/>
                                            </p:txEl>
                                          </p:spTgt>
                                        </p:tgtEl>
                                        <p:attrNameLst>
                                          <p:attrName>style.visibility</p:attrName>
                                        </p:attrNameLst>
                                      </p:cBhvr>
                                      <p:to>
                                        <p:strVal val="visible"/>
                                      </p:to>
                                    </p:set>
                                    <p:anim calcmode="lin" valueType="num">
                                      <p:cBhvr additive="base">
                                        <p:cTn id="32" dur="500" fill="hold"/>
                                        <p:tgtEl>
                                          <p:spTgt spid="1202179">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02179">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202179">
                                            <p:txEl>
                                              <p:pRg st="6" end="6"/>
                                            </p:txEl>
                                          </p:spTgt>
                                        </p:tgtEl>
                                        <p:attrNameLst>
                                          <p:attrName>style.visibility</p:attrName>
                                        </p:attrNameLst>
                                      </p:cBhvr>
                                      <p:to>
                                        <p:strVal val="visible"/>
                                      </p:to>
                                    </p:set>
                                    <p:anim calcmode="lin" valueType="num">
                                      <p:cBhvr additive="base">
                                        <p:cTn id="37" dur="500" fill="hold"/>
                                        <p:tgtEl>
                                          <p:spTgt spid="120217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021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7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a:xfrm>
            <a:off x="1476375" y="44450"/>
            <a:ext cx="6335713" cy="836613"/>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ASCII</a:t>
            </a:r>
            <a:r>
              <a:rPr lang="zh-CN" altLang="en-US" sz="1800" b="0">
                <a:effectLst>
                  <a:outerShdw blurRad="38100" dist="38100" dir="2700000" algn="tl">
                    <a:srgbClr val="C0C0C0"/>
                  </a:outerShdw>
                </a:effectLst>
                <a:latin typeface="华文琥珀" pitchFamily="2" charset="-122"/>
              </a:rPr>
              <a:t>编码</a:t>
            </a:r>
          </a:p>
        </p:txBody>
      </p:sp>
      <p:sp>
        <p:nvSpPr>
          <p:cNvPr id="1203203" name="Rectangle 3"/>
          <p:cNvSpPr>
            <a:spLocks noGrp="1" noChangeArrowheads="1"/>
          </p:cNvSpPr>
          <p:nvPr>
            <p:ph type="body" sz="half" idx="1"/>
          </p:nvPr>
        </p:nvSpPr>
        <p:spPr>
          <a:xfrm>
            <a:off x="0" y="1219200"/>
            <a:ext cx="9142413" cy="429736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lstStyle/>
          <a:p>
            <a:pPr>
              <a:lnSpc>
                <a:spcPct val="135000"/>
              </a:lnSpc>
              <a:spcBef>
                <a:spcPct val="90000"/>
              </a:spcBef>
              <a:buFont typeface="Marlett" pitchFamily="2" charset="2"/>
              <a:buChar char="n"/>
            </a:pPr>
            <a:r>
              <a:rPr lang="zh-CN" altLang="en-US" sz="2400" b="1" dirty="0">
                <a:latin typeface="黑体" pitchFamily="2" charset="-122"/>
              </a:rPr>
              <a:t>二进制编码</a:t>
            </a:r>
          </a:p>
          <a:p>
            <a:pPr>
              <a:lnSpc>
                <a:spcPct val="135000"/>
              </a:lnSpc>
              <a:spcBef>
                <a:spcPct val="65000"/>
              </a:spcBef>
              <a:buFont typeface="Wingdings" pitchFamily="2" charset="2"/>
              <a:buNone/>
            </a:pPr>
            <a:r>
              <a:rPr lang="zh-CN" altLang="en-US" sz="2200" b="1" dirty="0">
                <a:latin typeface="楷体_GB2312" pitchFamily="49" charset="-122"/>
                <a:ea typeface="楷体_GB2312" pitchFamily="49" charset="-122"/>
              </a:rPr>
              <a:t>      </a:t>
            </a:r>
            <a:r>
              <a:rPr lang="en-US" altLang="zh-CN" sz="2200" b="1" dirty="0">
                <a:solidFill>
                  <a:srgbClr val="FF0000"/>
                </a:solidFill>
                <a:latin typeface="楷体_GB2312" pitchFamily="49" charset="-122"/>
                <a:ea typeface="楷体_GB2312" pitchFamily="49" charset="-122"/>
              </a:rPr>
              <a:t>ASCII</a:t>
            </a:r>
            <a:r>
              <a:rPr lang="zh-CN" altLang="en-US" sz="2200" b="1" dirty="0">
                <a:solidFill>
                  <a:srgbClr val="FF0000"/>
                </a:solidFill>
                <a:latin typeface="楷体_GB2312" pitchFamily="49" charset="-122"/>
                <a:ea typeface="楷体_GB2312" pitchFamily="49" charset="-122"/>
              </a:rPr>
              <a:t>码是当前微型计算机中使用最广泛的一种编码。它用</a:t>
            </a:r>
            <a:r>
              <a:rPr lang="en-US" altLang="zh-CN" sz="2200" b="1" dirty="0">
                <a:solidFill>
                  <a:srgbClr val="FF0000"/>
                </a:solidFill>
                <a:latin typeface="楷体_GB2312" pitchFamily="49" charset="-122"/>
                <a:ea typeface="楷体_GB2312" pitchFamily="49" charset="-122"/>
              </a:rPr>
              <a:t>7</a:t>
            </a:r>
            <a:r>
              <a:rPr lang="zh-CN" altLang="en-US" sz="2200" b="1" dirty="0">
                <a:solidFill>
                  <a:srgbClr val="FF0000"/>
                </a:solidFill>
                <a:latin typeface="楷体_GB2312" pitchFamily="49" charset="-122"/>
                <a:ea typeface="楷体_GB2312" pitchFamily="49" charset="-122"/>
              </a:rPr>
              <a:t>位二进制来编码，共可表示</a:t>
            </a:r>
            <a:r>
              <a:rPr lang="en-US" altLang="zh-CN" sz="2200" b="1" dirty="0">
                <a:solidFill>
                  <a:srgbClr val="FF0000"/>
                </a:solidFill>
                <a:latin typeface="楷体_GB2312" pitchFamily="49" charset="-122"/>
                <a:ea typeface="楷体_GB2312" pitchFamily="49" charset="-122"/>
              </a:rPr>
              <a:t>128</a:t>
            </a:r>
            <a:r>
              <a:rPr lang="zh-CN" altLang="en-US" sz="2200" b="1" dirty="0">
                <a:solidFill>
                  <a:srgbClr val="FF0000"/>
                </a:solidFill>
                <a:latin typeface="楷体_GB2312" pitchFamily="49" charset="-122"/>
                <a:ea typeface="楷体_GB2312" pitchFamily="49" charset="-122"/>
              </a:rPr>
              <a:t>个字符。</a:t>
            </a:r>
          </a:p>
          <a:p>
            <a:pPr>
              <a:lnSpc>
                <a:spcPct val="135000"/>
              </a:lnSpc>
              <a:spcBef>
                <a:spcPct val="65000"/>
              </a:spcBef>
              <a:buFont typeface="Wingdings" pitchFamily="2" charset="2"/>
              <a:buNone/>
            </a:pPr>
            <a:r>
              <a:rPr lang="zh-CN" altLang="en-US" sz="2200" b="1" dirty="0">
                <a:latin typeface="楷体_GB2312" pitchFamily="49" charset="-122"/>
                <a:ea typeface="楷体_GB2312" pitchFamily="49" charset="-122"/>
              </a:rPr>
              <a:t>      由于计算机以</a:t>
            </a:r>
            <a:r>
              <a:rPr lang="en-US" altLang="zh-CN" sz="2200" b="1" dirty="0">
                <a:latin typeface="楷体_GB2312" pitchFamily="49" charset="-122"/>
                <a:ea typeface="楷体_GB2312" pitchFamily="49" charset="-122"/>
              </a:rPr>
              <a:t>8</a:t>
            </a:r>
            <a:r>
              <a:rPr lang="zh-CN" altLang="en-US" sz="2200" b="1" dirty="0">
                <a:latin typeface="楷体_GB2312" pitchFamily="49" charset="-122"/>
                <a:ea typeface="楷体_GB2312" pitchFamily="49" charset="-122"/>
              </a:rPr>
              <a:t>位二进制数码作为一个基本存储单位（字节），</a:t>
            </a:r>
            <a:r>
              <a:rPr lang="en-US" altLang="zh-CN" sz="2200" b="1" dirty="0">
                <a:latin typeface="楷体_GB2312" pitchFamily="49" charset="-122"/>
                <a:ea typeface="楷体_GB2312" pitchFamily="49" charset="-122"/>
              </a:rPr>
              <a:t>ASCII</a:t>
            </a:r>
            <a:r>
              <a:rPr lang="zh-CN" altLang="en-US" sz="2200" b="1" dirty="0">
                <a:latin typeface="楷体_GB2312" pitchFamily="49" charset="-122"/>
                <a:ea typeface="楷体_GB2312" pitchFamily="49" charset="-122"/>
              </a:rPr>
              <a:t>码</a:t>
            </a:r>
            <a:r>
              <a:rPr lang="en-US" altLang="zh-CN" sz="2200" b="1" dirty="0">
                <a:latin typeface="楷体_GB2312" pitchFamily="49" charset="-122"/>
                <a:ea typeface="楷体_GB2312" pitchFamily="49" charset="-122"/>
              </a:rPr>
              <a:t>7</a:t>
            </a:r>
            <a:r>
              <a:rPr lang="zh-CN" altLang="en-US" sz="2200" b="1" dirty="0">
                <a:latin typeface="楷体_GB2312" pitchFamily="49" charset="-122"/>
                <a:ea typeface="楷体_GB2312" pitchFamily="49" charset="-122"/>
              </a:rPr>
              <a:t>位比一个字节少一位，为存储方便，给</a:t>
            </a:r>
            <a:r>
              <a:rPr lang="en-US" altLang="zh-CN" sz="2200" b="1" dirty="0">
                <a:latin typeface="楷体_GB2312" pitchFamily="49" charset="-122"/>
                <a:ea typeface="楷体_GB2312" pitchFamily="49" charset="-122"/>
              </a:rPr>
              <a:t>ASCII</a:t>
            </a:r>
            <a:r>
              <a:rPr lang="zh-CN" altLang="en-US" sz="2200" b="1" dirty="0">
                <a:latin typeface="楷体_GB2312" pitchFamily="49" charset="-122"/>
                <a:ea typeface="楷体_GB2312" pitchFamily="49" charset="-122"/>
              </a:rPr>
              <a:t>码首部增加一位。汉字在计算机内部的编码是二个字节的二进制数进行存储。汉字的显示输出是通过字库转换</a:t>
            </a:r>
            <a:r>
              <a:rPr lang="en-US" altLang="zh-CN" sz="2200" b="1" dirty="0">
                <a:latin typeface="Arial"/>
                <a:ea typeface="楷体_GB2312" pitchFamily="49" charset="-122"/>
              </a:rPr>
              <a:t>—</a:t>
            </a:r>
            <a:r>
              <a:rPr lang="zh-CN" altLang="en-US" sz="2200" b="1" dirty="0">
                <a:latin typeface="楷体_GB2312" pitchFamily="49" charset="-122"/>
                <a:ea typeface="楷体_GB2312" pitchFamily="49" charset="-122"/>
              </a:rPr>
              <a:t>字形发生器由汉字内码转换为我们可以识别的汉字形态。</a:t>
            </a:r>
            <a:r>
              <a:rPr lang="zh-CN" altLang="en-US" sz="2000" b="1" dirty="0">
                <a:solidFill>
                  <a:schemeClr val="bg1"/>
                </a:solidFill>
                <a:latin typeface="楷体_GB2312" pitchFamily="49" charset="-122"/>
                <a:ea typeface="楷体_GB2312" pitchFamily="49" charset="-122"/>
              </a:rPr>
              <a:t>   </a:t>
            </a:r>
          </a:p>
        </p:txBody>
      </p:sp>
    </p:spTree>
    <p:extLst>
      <p:ext uri="{BB962C8B-B14F-4D97-AF65-F5344CB8AC3E}">
        <p14:creationId xmlns:p14="http://schemas.microsoft.com/office/powerpoint/2010/main" val="42172793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03203">
                                            <p:txEl>
                                              <p:pRg st="0" end="0"/>
                                            </p:txEl>
                                          </p:spTgt>
                                        </p:tgtEl>
                                        <p:attrNameLst>
                                          <p:attrName>style.visibility</p:attrName>
                                        </p:attrNameLst>
                                      </p:cBhvr>
                                      <p:to>
                                        <p:strVal val="visible"/>
                                      </p:to>
                                    </p:set>
                                    <p:anim calcmode="lin" valueType="num">
                                      <p:cBhvr additive="base">
                                        <p:cTn id="7" dur="500" fill="hold"/>
                                        <p:tgtEl>
                                          <p:spTgt spid="1203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320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03203">
                                            <p:txEl>
                                              <p:pRg st="1" end="1"/>
                                            </p:txEl>
                                          </p:spTgt>
                                        </p:tgtEl>
                                        <p:attrNameLst>
                                          <p:attrName>style.visibility</p:attrName>
                                        </p:attrNameLst>
                                      </p:cBhvr>
                                      <p:to>
                                        <p:strVal val="visible"/>
                                      </p:to>
                                    </p:set>
                                    <p:anim calcmode="lin" valueType="num">
                                      <p:cBhvr additive="base">
                                        <p:cTn id="12" dur="500" fill="hold"/>
                                        <p:tgtEl>
                                          <p:spTgt spid="120320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0320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03203">
                                            <p:txEl>
                                              <p:pRg st="2" end="2"/>
                                            </p:txEl>
                                          </p:spTgt>
                                        </p:tgtEl>
                                        <p:attrNameLst>
                                          <p:attrName>style.visibility</p:attrName>
                                        </p:attrNameLst>
                                      </p:cBhvr>
                                      <p:to>
                                        <p:strVal val="visible"/>
                                      </p:to>
                                    </p:set>
                                    <p:anim calcmode="lin" valueType="num">
                                      <p:cBhvr additive="base">
                                        <p:cTn id="17" dur="500" fill="hold"/>
                                        <p:tgtEl>
                                          <p:spTgt spid="12032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032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noChangeArrowheads="1"/>
          </p:cNvSpPr>
          <p:nvPr>
            <p:ph type="title"/>
          </p:nvPr>
        </p:nvSpPr>
        <p:spPr>
          <a:xfrm>
            <a:off x="1116013" y="44450"/>
            <a:ext cx="6515100" cy="836613"/>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pPr>
              <a:lnSpc>
                <a:spcPct val="80000"/>
              </a:lnSpc>
              <a:spcBef>
                <a:spcPct val="20000"/>
              </a:spcBef>
            </a:pPr>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ASCII</a:t>
            </a:r>
            <a:r>
              <a:rPr lang="zh-CN" altLang="en-US" sz="1800" b="0">
                <a:effectLst>
                  <a:outerShdw blurRad="38100" dist="38100" dir="2700000" algn="tl">
                    <a:srgbClr val="C0C0C0"/>
                  </a:outerShdw>
                </a:effectLst>
                <a:latin typeface="华文琥珀" pitchFamily="2" charset="-122"/>
              </a:rPr>
              <a:t>编码</a:t>
            </a:r>
          </a:p>
        </p:txBody>
      </p:sp>
      <p:sp>
        <p:nvSpPr>
          <p:cNvPr id="1204227" name="Rectangle 3"/>
          <p:cNvSpPr>
            <a:spLocks noGrp="1" noChangeArrowheads="1"/>
          </p:cNvSpPr>
          <p:nvPr>
            <p:ph type="body" sz="half" idx="1"/>
          </p:nvPr>
        </p:nvSpPr>
        <p:spPr>
          <a:xfrm>
            <a:off x="0" y="1052513"/>
            <a:ext cx="8604250" cy="785812"/>
          </a:xfrm>
          <a:noFill/>
          <a:ln/>
          <a:extLst>
            <a:ext uri="{909E8E84-426E-40DD-AFC4-6F175D3DCCD1}">
              <a14:hiddenFill xmlns:a14="http://schemas.microsoft.com/office/drawing/2010/main">
                <a:solidFill>
                  <a:schemeClr val="accent2"/>
                </a:solidFill>
              </a14:hiddenFill>
            </a:ext>
          </a:extLst>
        </p:spPr>
        <p:txBody>
          <a:bodyPr lIns="92075" tIns="46038" rIns="92075" bIns="46038"/>
          <a:lstStyle/>
          <a:p>
            <a:pPr>
              <a:lnSpc>
                <a:spcPct val="80000"/>
              </a:lnSpc>
              <a:spcBef>
                <a:spcPct val="90000"/>
              </a:spcBef>
              <a:buFont typeface="Marlett" pitchFamily="2" charset="2"/>
              <a:buChar char="n"/>
            </a:pPr>
            <a:r>
              <a:rPr lang="zh-CN" altLang="en-US" sz="2400" b="1">
                <a:latin typeface="黑体" pitchFamily="2" charset="-122"/>
              </a:rPr>
              <a:t>二进制编码</a:t>
            </a:r>
            <a:r>
              <a:rPr lang="en-US" altLang="zh-CN" sz="2400" b="1">
                <a:latin typeface="黑体" pitchFamily="2" charset="-122"/>
              </a:rPr>
              <a:t>(ASCII</a:t>
            </a:r>
            <a:r>
              <a:rPr lang="zh-CN" altLang="en-US" sz="2400" b="1">
                <a:latin typeface="黑体" pitchFamily="2" charset="-122"/>
              </a:rPr>
              <a:t>码</a:t>
            </a:r>
            <a:r>
              <a:rPr lang="en-US" altLang="zh-CN" sz="2400" b="1">
                <a:latin typeface="黑体" pitchFamily="2" charset="-122"/>
              </a:rPr>
              <a:t>)</a:t>
            </a:r>
          </a:p>
        </p:txBody>
      </p:sp>
      <p:graphicFrame>
        <p:nvGraphicFramePr>
          <p:cNvPr id="3" name="表格 2"/>
          <p:cNvGraphicFramePr>
            <a:graphicFrameLocks noGrp="1"/>
          </p:cNvGraphicFramePr>
          <p:nvPr>
            <p:extLst>
              <p:ext uri="{D42A27DB-BD31-4B8C-83A1-F6EECF244321}">
                <p14:modId xmlns:p14="http://schemas.microsoft.com/office/powerpoint/2010/main" val="2903910978"/>
              </p:ext>
            </p:extLst>
          </p:nvPr>
        </p:nvGraphicFramePr>
        <p:xfrm>
          <a:off x="251520" y="1484784"/>
          <a:ext cx="8568954" cy="5029200"/>
        </p:xfrm>
        <a:graphic>
          <a:graphicData uri="http://schemas.openxmlformats.org/drawingml/2006/table">
            <a:tbl>
              <a:tblPr firstRow="1" bandRow="1">
                <a:tableStyleId>{21E4AEA4-8DFA-4A89-87EB-49C32662AFE0}</a:tableStyleId>
              </a:tblPr>
              <a:tblGrid>
                <a:gridCol w="952106">
                  <a:extLst>
                    <a:ext uri="{9D8B030D-6E8A-4147-A177-3AD203B41FA5}">
                      <a16:colId xmlns:a16="http://schemas.microsoft.com/office/drawing/2014/main" val="20000"/>
                    </a:ext>
                  </a:extLst>
                </a:gridCol>
                <a:gridCol w="952106">
                  <a:extLst>
                    <a:ext uri="{9D8B030D-6E8A-4147-A177-3AD203B41FA5}">
                      <a16:colId xmlns:a16="http://schemas.microsoft.com/office/drawing/2014/main" val="20001"/>
                    </a:ext>
                  </a:extLst>
                </a:gridCol>
                <a:gridCol w="952106">
                  <a:extLst>
                    <a:ext uri="{9D8B030D-6E8A-4147-A177-3AD203B41FA5}">
                      <a16:colId xmlns:a16="http://schemas.microsoft.com/office/drawing/2014/main" val="20002"/>
                    </a:ext>
                  </a:extLst>
                </a:gridCol>
                <a:gridCol w="952106">
                  <a:extLst>
                    <a:ext uri="{9D8B030D-6E8A-4147-A177-3AD203B41FA5}">
                      <a16:colId xmlns:a16="http://schemas.microsoft.com/office/drawing/2014/main" val="20003"/>
                    </a:ext>
                  </a:extLst>
                </a:gridCol>
                <a:gridCol w="952106">
                  <a:extLst>
                    <a:ext uri="{9D8B030D-6E8A-4147-A177-3AD203B41FA5}">
                      <a16:colId xmlns:a16="http://schemas.microsoft.com/office/drawing/2014/main" val="20004"/>
                    </a:ext>
                  </a:extLst>
                </a:gridCol>
                <a:gridCol w="952106">
                  <a:extLst>
                    <a:ext uri="{9D8B030D-6E8A-4147-A177-3AD203B41FA5}">
                      <a16:colId xmlns:a16="http://schemas.microsoft.com/office/drawing/2014/main" val="20005"/>
                    </a:ext>
                  </a:extLst>
                </a:gridCol>
                <a:gridCol w="952106">
                  <a:extLst>
                    <a:ext uri="{9D8B030D-6E8A-4147-A177-3AD203B41FA5}">
                      <a16:colId xmlns:a16="http://schemas.microsoft.com/office/drawing/2014/main" val="20006"/>
                    </a:ext>
                  </a:extLst>
                </a:gridCol>
                <a:gridCol w="952106">
                  <a:extLst>
                    <a:ext uri="{9D8B030D-6E8A-4147-A177-3AD203B41FA5}">
                      <a16:colId xmlns:a16="http://schemas.microsoft.com/office/drawing/2014/main" val="20007"/>
                    </a:ext>
                  </a:extLst>
                </a:gridCol>
                <a:gridCol w="952106">
                  <a:extLst>
                    <a:ext uri="{9D8B030D-6E8A-4147-A177-3AD203B41FA5}">
                      <a16:colId xmlns:a16="http://schemas.microsoft.com/office/drawing/2014/main" val="20008"/>
                    </a:ext>
                  </a:extLst>
                </a:gridCol>
              </a:tblGrid>
              <a:tr h="591837">
                <a:tc>
                  <a:txBody>
                    <a:bodyPr/>
                    <a:lstStyle/>
                    <a:p>
                      <a:pPr algn="r"/>
                      <a:r>
                        <a:rPr lang="zh-CN" altLang="en-US" sz="1200" b="1" dirty="0" smtClean="0"/>
                        <a:t>高三位</a:t>
                      </a:r>
                      <a:endParaRPr lang="en-US" altLang="zh-CN" sz="1200" b="1" dirty="0" smtClean="0"/>
                    </a:p>
                    <a:p>
                      <a:endParaRPr lang="en-US" altLang="zh-CN" sz="1200" b="1" dirty="0" smtClean="0"/>
                    </a:p>
                    <a:p>
                      <a:r>
                        <a:rPr lang="zh-CN" altLang="en-US" sz="1200" b="1" dirty="0" smtClean="0"/>
                        <a:t>低四位</a:t>
                      </a:r>
                      <a:endParaRPr lang="zh-CN" altLang="en-US" sz="1200" b="1" dirty="0">
                        <a:latin typeface="宋体" panose="02010600030101010101" pitchFamily="2" charset="-122"/>
                        <a:ea typeface="宋体" panose="02010600030101010101" pitchFamily="2" charset="-122"/>
                      </a:endParaRPr>
                    </a:p>
                  </a:txBody>
                  <a:tcPr>
                    <a:lnTlToBr w="12700" cap="flat" cmpd="sng" algn="ctr">
                      <a:solidFill>
                        <a:schemeClr val="accent6">
                          <a:lumMod val="20000"/>
                          <a:lumOff val="80000"/>
                        </a:schemeClr>
                      </a:solidFill>
                      <a:prstDash val="solid"/>
                      <a:round/>
                      <a:headEnd type="none" w="med" len="med"/>
                      <a:tailEnd type="none" w="med" len="med"/>
                    </a:lnTlToBr>
                  </a:tcPr>
                </a:tc>
                <a:tc>
                  <a:txBody>
                    <a:bodyPr/>
                    <a:lstStyle/>
                    <a:p>
                      <a:pPr algn="ctr"/>
                      <a:r>
                        <a:rPr lang="en-US" altLang="zh-CN" sz="1200" b="1" dirty="0" smtClean="0">
                          <a:latin typeface="宋体" panose="02010600030101010101" pitchFamily="2" charset="-122"/>
                          <a:ea typeface="宋体" panose="02010600030101010101" pitchFamily="2" charset="-122"/>
                        </a:rPr>
                        <a:t>000</a:t>
                      </a:r>
                      <a:endParaRPr lang="zh-CN" altLang="en-US" sz="1200" b="1" dirty="0">
                        <a:latin typeface="宋体" panose="02010600030101010101" pitchFamily="2" charset="-122"/>
                        <a:ea typeface="宋体" panose="02010600030101010101" pitchFamily="2" charset="-122"/>
                      </a:endParaRPr>
                    </a:p>
                  </a:txBody>
                  <a:tcPr anchor="ctr"/>
                </a:tc>
                <a:tc>
                  <a:txBody>
                    <a:bodyPr/>
                    <a:lstStyle/>
                    <a:p>
                      <a:pPr algn="ctr"/>
                      <a:r>
                        <a:rPr lang="en-US" altLang="zh-CN" sz="1200" b="1" dirty="0" smtClean="0">
                          <a:latin typeface="宋体" panose="02010600030101010101" pitchFamily="2" charset="-122"/>
                          <a:ea typeface="宋体" panose="02010600030101010101" pitchFamily="2" charset="-122"/>
                        </a:rPr>
                        <a:t>001</a:t>
                      </a:r>
                      <a:endParaRPr lang="zh-CN" altLang="en-US" sz="1200" b="1" dirty="0">
                        <a:latin typeface="宋体" panose="02010600030101010101" pitchFamily="2" charset="-122"/>
                        <a:ea typeface="宋体" panose="02010600030101010101" pitchFamily="2" charset="-122"/>
                      </a:endParaRPr>
                    </a:p>
                  </a:txBody>
                  <a:tcPr anchor="ctr"/>
                </a:tc>
                <a:tc>
                  <a:txBody>
                    <a:bodyPr/>
                    <a:lstStyle/>
                    <a:p>
                      <a:pPr algn="ctr"/>
                      <a:r>
                        <a:rPr lang="en-US" altLang="zh-CN" sz="1200" b="1" dirty="0" smtClean="0">
                          <a:latin typeface="宋体" panose="02010600030101010101" pitchFamily="2" charset="-122"/>
                          <a:ea typeface="宋体" panose="02010600030101010101" pitchFamily="2" charset="-122"/>
                        </a:rPr>
                        <a:t>010</a:t>
                      </a:r>
                      <a:endParaRPr lang="zh-CN" altLang="en-US" sz="1200" b="1" dirty="0">
                        <a:latin typeface="宋体" panose="02010600030101010101" pitchFamily="2" charset="-122"/>
                        <a:ea typeface="宋体" panose="02010600030101010101" pitchFamily="2" charset="-122"/>
                      </a:endParaRPr>
                    </a:p>
                  </a:txBody>
                  <a:tcPr anchor="ctr"/>
                </a:tc>
                <a:tc>
                  <a:txBody>
                    <a:bodyPr/>
                    <a:lstStyle/>
                    <a:p>
                      <a:pPr algn="ctr"/>
                      <a:r>
                        <a:rPr lang="en-US" altLang="zh-CN" sz="1200" b="1" dirty="0" smtClean="0">
                          <a:latin typeface="宋体" panose="02010600030101010101" pitchFamily="2" charset="-122"/>
                          <a:ea typeface="宋体" panose="02010600030101010101" pitchFamily="2" charset="-122"/>
                        </a:rPr>
                        <a:t>011</a:t>
                      </a:r>
                      <a:endParaRPr lang="zh-CN" altLang="en-US" sz="1200" b="1" dirty="0">
                        <a:latin typeface="宋体" panose="02010600030101010101" pitchFamily="2" charset="-122"/>
                        <a:ea typeface="宋体" panose="02010600030101010101" pitchFamily="2" charset="-122"/>
                      </a:endParaRPr>
                    </a:p>
                  </a:txBody>
                  <a:tcPr anchor="ctr"/>
                </a:tc>
                <a:tc>
                  <a:txBody>
                    <a:bodyPr/>
                    <a:lstStyle/>
                    <a:p>
                      <a:pPr algn="ctr"/>
                      <a:r>
                        <a:rPr lang="en-US" altLang="zh-CN" sz="1200" b="1" dirty="0" smtClean="0">
                          <a:latin typeface="宋体" panose="02010600030101010101" pitchFamily="2" charset="-122"/>
                          <a:ea typeface="宋体" panose="02010600030101010101" pitchFamily="2" charset="-122"/>
                        </a:rPr>
                        <a:t>100</a:t>
                      </a:r>
                      <a:endParaRPr lang="zh-CN" altLang="en-US" sz="1200" b="1" dirty="0">
                        <a:latin typeface="宋体" panose="02010600030101010101" pitchFamily="2" charset="-122"/>
                        <a:ea typeface="宋体" panose="02010600030101010101" pitchFamily="2" charset="-122"/>
                      </a:endParaRPr>
                    </a:p>
                  </a:txBody>
                  <a:tcPr anchor="ctr"/>
                </a:tc>
                <a:tc>
                  <a:txBody>
                    <a:bodyPr/>
                    <a:lstStyle/>
                    <a:p>
                      <a:pPr algn="ctr"/>
                      <a:r>
                        <a:rPr lang="en-US" altLang="zh-CN" sz="1200" b="1" dirty="0" smtClean="0">
                          <a:latin typeface="宋体" panose="02010600030101010101" pitchFamily="2" charset="-122"/>
                          <a:ea typeface="宋体" panose="02010600030101010101" pitchFamily="2" charset="-122"/>
                        </a:rPr>
                        <a:t>101</a:t>
                      </a:r>
                      <a:endParaRPr lang="zh-CN" altLang="en-US" sz="1200" b="1" dirty="0">
                        <a:latin typeface="宋体" panose="02010600030101010101" pitchFamily="2" charset="-122"/>
                        <a:ea typeface="宋体" panose="02010600030101010101" pitchFamily="2" charset="-122"/>
                      </a:endParaRPr>
                    </a:p>
                  </a:txBody>
                  <a:tcPr anchor="ctr"/>
                </a:tc>
                <a:tc>
                  <a:txBody>
                    <a:bodyPr/>
                    <a:lstStyle/>
                    <a:p>
                      <a:pPr algn="ctr"/>
                      <a:r>
                        <a:rPr lang="en-US" altLang="zh-CN" sz="1200" b="1" dirty="0" smtClean="0">
                          <a:latin typeface="宋体" panose="02010600030101010101" pitchFamily="2" charset="-122"/>
                          <a:ea typeface="宋体" panose="02010600030101010101" pitchFamily="2" charset="-122"/>
                        </a:rPr>
                        <a:t>110</a:t>
                      </a:r>
                      <a:endParaRPr lang="zh-CN" altLang="en-US" sz="1200" b="1" dirty="0">
                        <a:latin typeface="宋体" panose="02010600030101010101" pitchFamily="2" charset="-122"/>
                        <a:ea typeface="宋体" panose="02010600030101010101" pitchFamily="2" charset="-122"/>
                      </a:endParaRPr>
                    </a:p>
                  </a:txBody>
                  <a:tcPr anchor="ctr"/>
                </a:tc>
                <a:tc>
                  <a:txBody>
                    <a:bodyPr/>
                    <a:lstStyle/>
                    <a:p>
                      <a:pPr algn="ctr"/>
                      <a:r>
                        <a:rPr lang="en-US" altLang="zh-CN" sz="1200" b="1" dirty="0" smtClean="0">
                          <a:latin typeface="宋体" panose="02010600030101010101" pitchFamily="2" charset="-122"/>
                          <a:ea typeface="宋体" panose="02010600030101010101" pitchFamily="2" charset="-122"/>
                        </a:rPr>
                        <a:t>111</a:t>
                      </a:r>
                      <a:endParaRPr lang="zh-CN" altLang="en-US" sz="1200" b="1"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000"/>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0000</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NUL</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DLE</a:t>
                      </a:r>
                      <a:endParaRPr lang="zh-CN" altLang="en-US" sz="1200" b="1" dirty="0">
                        <a:latin typeface="宋体" panose="02010600030101010101" pitchFamily="2" charset="-122"/>
                        <a:ea typeface="宋体" panose="02010600030101010101" pitchFamily="2" charset="-122"/>
                      </a:endParaRPr>
                    </a:p>
                  </a:txBody>
                  <a:tcPr/>
                </a:tc>
                <a:tc>
                  <a:txBody>
                    <a:bodyPr/>
                    <a:lstStyle/>
                    <a:p>
                      <a:pPr algn="l"/>
                      <a:r>
                        <a:rPr lang="en-US" altLang="zh-CN" sz="1200" b="1" dirty="0" smtClean="0">
                          <a:latin typeface="宋体" panose="02010600030101010101" pitchFamily="2" charset="-122"/>
                          <a:ea typeface="宋体" panose="02010600030101010101" pitchFamily="2" charset="-122"/>
                        </a:rPr>
                        <a:t>SP(</a:t>
                      </a:r>
                      <a:r>
                        <a:rPr lang="zh-CN" altLang="en-US" sz="1200" b="1" dirty="0" smtClean="0">
                          <a:latin typeface="宋体" panose="02010600030101010101" pitchFamily="2" charset="-122"/>
                          <a:ea typeface="宋体" panose="02010600030101010101" pitchFamily="2" charset="-122"/>
                        </a:rPr>
                        <a:t>空格</a:t>
                      </a: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0</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P</a:t>
                      </a:r>
                      <a:endParaRPr lang="zh-CN" altLang="en-US" sz="1200" b="1" dirty="0">
                        <a:latin typeface="宋体" panose="02010600030101010101" pitchFamily="2" charset="-122"/>
                        <a:ea typeface="宋体" panose="02010600030101010101" pitchFamily="2" charset="-122"/>
                      </a:endParaRPr>
                    </a:p>
                  </a:txBody>
                  <a:tcPr/>
                </a:tc>
                <a:tc>
                  <a:txBody>
                    <a:bodyPr/>
                    <a:lstStyle/>
                    <a:p>
                      <a:pPr algn="l"/>
                      <a:r>
                        <a:rPr lang="en-US" altLang="zh-CN" sz="1200" b="1" dirty="0" smtClean="0">
                          <a:latin typeface="宋体" panose="02010600030101010101" pitchFamily="2" charset="-122"/>
                          <a:ea typeface="宋体" panose="02010600030101010101" pitchFamily="2" charset="-122"/>
                        </a:rPr>
                        <a:t>`(</a:t>
                      </a:r>
                      <a:r>
                        <a:rPr lang="zh-CN" altLang="en-US" sz="1200" b="1" dirty="0" smtClean="0">
                          <a:latin typeface="宋体" panose="02010600030101010101" pitchFamily="2" charset="-122"/>
                          <a:ea typeface="宋体" panose="02010600030101010101" pitchFamily="2" charset="-122"/>
                        </a:rPr>
                        <a:t>重音</a:t>
                      </a: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p</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1"/>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0001</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SOH</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DC1</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1</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Q</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q</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2"/>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0010</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STX</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DC2</a:t>
                      </a:r>
                      <a:endParaRPr lang="zh-CN" altLang="en-US" sz="1200" b="1" dirty="0">
                        <a:latin typeface="宋体" panose="02010600030101010101" pitchFamily="2" charset="-122"/>
                        <a:ea typeface="宋体" panose="02010600030101010101" pitchFamily="2" charset="-122"/>
                      </a:endParaRPr>
                    </a:p>
                  </a:txBody>
                  <a:tcPr/>
                </a:tc>
                <a:tc>
                  <a:txBody>
                    <a:bodyPr/>
                    <a:lstStyle/>
                    <a:p>
                      <a:pPr algn="l"/>
                      <a:r>
                        <a:rPr lang="en-US" altLang="zh-CN" sz="1200" b="1" dirty="0" smtClean="0">
                          <a:latin typeface="宋体" panose="02010600030101010101" pitchFamily="2" charset="-122"/>
                          <a:ea typeface="宋体" panose="02010600030101010101" pitchFamily="2" charset="-122"/>
                        </a:rPr>
                        <a:t>"(</a:t>
                      </a:r>
                      <a:r>
                        <a:rPr lang="zh-CN" altLang="en-US" sz="1200" b="1" dirty="0" smtClean="0">
                          <a:latin typeface="宋体" panose="02010600030101010101" pitchFamily="2" charset="-122"/>
                          <a:ea typeface="宋体" panose="02010600030101010101" pitchFamily="2" charset="-122"/>
                        </a:rPr>
                        <a:t>双引</a:t>
                      </a: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2</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B</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R</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b</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r</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3"/>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0011</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ETX</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DC3</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3</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C</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S</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c</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s</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4"/>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0100</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EOT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DC4</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4</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D</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d</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t</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5"/>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0101</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ENQ</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NAK</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5</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E</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U</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e</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u</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6"/>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0110</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ACK</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SYN</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&amp;</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6</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F</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V</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f</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v</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7"/>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0111</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BEL</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ETB</a:t>
                      </a:r>
                      <a:endParaRPr lang="zh-CN" altLang="en-US" sz="1200" b="1" dirty="0">
                        <a:latin typeface="宋体" panose="02010600030101010101" pitchFamily="2" charset="-122"/>
                        <a:ea typeface="宋体" panose="02010600030101010101" pitchFamily="2" charset="-122"/>
                      </a:endParaRPr>
                    </a:p>
                  </a:txBody>
                  <a:tcPr/>
                </a:tc>
                <a:tc>
                  <a:txBody>
                    <a:bodyPr/>
                    <a:lstStyle/>
                    <a:p>
                      <a:pPr algn="l"/>
                      <a:r>
                        <a:rPr lang="en-US" altLang="zh-CN" sz="1200" b="1" dirty="0" smtClean="0">
                          <a:latin typeface="宋体" panose="02010600030101010101" pitchFamily="2" charset="-122"/>
                          <a:ea typeface="宋体" panose="02010600030101010101" pitchFamily="2" charset="-122"/>
                        </a:rPr>
                        <a:t>'(</a:t>
                      </a:r>
                      <a:r>
                        <a:rPr lang="zh-CN" altLang="en-US" sz="1200" b="1" dirty="0" smtClean="0">
                          <a:latin typeface="宋体" panose="02010600030101010101" pitchFamily="2" charset="-122"/>
                          <a:ea typeface="宋体" panose="02010600030101010101" pitchFamily="2" charset="-122"/>
                        </a:rPr>
                        <a:t>单引</a:t>
                      </a: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7</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G</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W</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g</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w</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8"/>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1000</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l"/>
                      <a:r>
                        <a:rPr lang="en-US" altLang="zh-CN" sz="1200" b="1" dirty="0" smtClean="0">
                          <a:latin typeface="宋体" panose="02010600030101010101" pitchFamily="2" charset="-122"/>
                          <a:ea typeface="宋体" panose="02010600030101010101" pitchFamily="2" charset="-122"/>
                        </a:rPr>
                        <a:t>BS(</a:t>
                      </a:r>
                      <a:r>
                        <a:rPr lang="zh-CN" altLang="en-US" sz="1200" b="1" dirty="0" smtClean="0">
                          <a:latin typeface="宋体" panose="02010600030101010101" pitchFamily="2" charset="-122"/>
                          <a:ea typeface="宋体" panose="02010600030101010101" pitchFamily="2" charset="-122"/>
                        </a:rPr>
                        <a:t>退格</a:t>
                      </a: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CAN</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8</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H</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X</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h</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x</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9"/>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1001</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HT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EM</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9</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I</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Y</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err="1" smtClean="0">
                          <a:latin typeface="宋体" panose="02010600030101010101" pitchFamily="2" charset="-122"/>
                          <a:ea typeface="宋体" panose="02010600030101010101" pitchFamily="2" charset="-122"/>
                        </a:rPr>
                        <a:t>i</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y</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10"/>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1010</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LF</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SUB</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J</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Z</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j</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z</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11"/>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1011</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VT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ESC</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K</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k</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12"/>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1100</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FF</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FS</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&lt;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L</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l</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13"/>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1101</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l"/>
                      <a:r>
                        <a:rPr lang="en-US" altLang="zh-CN" sz="1200" b="1" dirty="0" smtClean="0">
                          <a:latin typeface="宋体" panose="02010600030101010101" pitchFamily="2" charset="-122"/>
                          <a:ea typeface="宋体" panose="02010600030101010101" pitchFamily="2" charset="-122"/>
                        </a:rPr>
                        <a:t>CR(</a:t>
                      </a:r>
                      <a:r>
                        <a:rPr lang="zh-CN" altLang="en-US" sz="1200" b="1" dirty="0" smtClean="0">
                          <a:latin typeface="宋体" panose="02010600030101010101" pitchFamily="2" charset="-122"/>
                          <a:ea typeface="宋体" panose="02010600030101010101" pitchFamily="2" charset="-122"/>
                        </a:rPr>
                        <a:t>回车</a:t>
                      </a: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GS</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M</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m</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14"/>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1110</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SO</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RS</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&gt;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N</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n</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15"/>
                  </a:ext>
                </a:extLst>
              </a:tr>
              <a:tr h="267781">
                <a:tc>
                  <a:txBody>
                    <a:bodyPr/>
                    <a:lstStyle/>
                    <a:p>
                      <a:pPr algn="ctr"/>
                      <a:r>
                        <a:rPr lang="en-US" altLang="zh-CN" sz="1200" b="1" dirty="0" smtClean="0">
                          <a:latin typeface="宋体" panose="02010600030101010101" pitchFamily="2" charset="-122"/>
                          <a:ea typeface="宋体" panose="02010600030101010101" pitchFamily="2" charset="-122"/>
                        </a:rPr>
                        <a:t>1111</a:t>
                      </a:r>
                      <a:endParaRPr lang="zh-CN" altLang="en-US" sz="1200" b="1" dirty="0">
                        <a:latin typeface="宋体" panose="02010600030101010101" pitchFamily="2" charset="-122"/>
                        <a:ea typeface="宋体" panose="02010600030101010101" pitchFamily="2" charset="-122"/>
                      </a:endParaRPr>
                    </a:p>
                  </a:txBody>
                  <a:tcPr>
                    <a:solidFill>
                      <a:schemeClr val="accent6">
                        <a:lumMod val="60000"/>
                        <a:lumOff val="40000"/>
                      </a:schemeClr>
                    </a:solidFill>
                  </a:tcPr>
                </a:tc>
                <a:tc>
                  <a:txBody>
                    <a:bodyPr/>
                    <a:lstStyle/>
                    <a:p>
                      <a:pPr algn="ctr"/>
                      <a:r>
                        <a:rPr lang="en-US" altLang="zh-CN" sz="1200" b="1" dirty="0" smtClean="0">
                          <a:latin typeface="宋体" panose="02010600030101010101" pitchFamily="2" charset="-122"/>
                          <a:ea typeface="宋体" panose="02010600030101010101" pitchFamily="2" charset="-122"/>
                        </a:rPr>
                        <a:t>SI</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US</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O</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_</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o</a:t>
                      </a:r>
                      <a:endParaRPr lang="zh-CN" altLang="en-US" sz="1200" b="1" dirty="0">
                        <a:latin typeface="宋体" panose="02010600030101010101" pitchFamily="2" charset="-122"/>
                        <a:ea typeface="宋体" panose="02010600030101010101" pitchFamily="2" charset="-122"/>
                      </a:endParaRPr>
                    </a:p>
                  </a:txBody>
                  <a:tcPr/>
                </a:tc>
                <a:tc>
                  <a:txBody>
                    <a:bodyPr/>
                    <a:lstStyle/>
                    <a:p>
                      <a:pPr algn="ctr"/>
                      <a:r>
                        <a:rPr lang="en-US" altLang="zh-CN" sz="1200" b="1" dirty="0" smtClean="0">
                          <a:latin typeface="宋体" panose="02010600030101010101" pitchFamily="2" charset="-122"/>
                          <a:ea typeface="宋体" panose="02010600030101010101" pitchFamily="2" charset="-122"/>
                        </a:rPr>
                        <a:t>DEL</a:t>
                      </a:r>
                      <a:endParaRPr lang="zh-CN" altLang="en-US" sz="12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16"/>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835797109"/>
              </p:ext>
            </p:extLst>
          </p:nvPr>
        </p:nvGraphicFramePr>
        <p:xfrm>
          <a:off x="1251124" y="2136224"/>
          <a:ext cx="7616848" cy="4389120"/>
        </p:xfrm>
        <a:graphic>
          <a:graphicData uri="http://schemas.openxmlformats.org/drawingml/2006/table">
            <a:tbl>
              <a:tblPr bandRow="1">
                <a:tableStyleId>{21E4AEA4-8DFA-4A89-87EB-49C32662AFE0}</a:tableStyleId>
              </a:tblPr>
              <a:tblGrid>
                <a:gridCol w="952106">
                  <a:extLst>
                    <a:ext uri="{9D8B030D-6E8A-4147-A177-3AD203B41FA5}">
                      <a16:colId xmlns:a16="http://schemas.microsoft.com/office/drawing/2014/main" val="20000"/>
                    </a:ext>
                  </a:extLst>
                </a:gridCol>
                <a:gridCol w="952106">
                  <a:extLst>
                    <a:ext uri="{9D8B030D-6E8A-4147-A177-3AD203B41FA5}">
                      <a16:colId xmlns:a16="http://schemas.microsoft.com/office/drawing/2014/main" val="20001"/>
                    </a:ext>
                  </a:extLst>
                </a:gridCol>
                <a:gridCol w="952106">
                  <a:extLst>
                    <a:ext uri="{9D8B030D-6E8A-4147-A177-3AD203B41FA5}">
                      <a16:colId xmlns:a16="http://schemas.microsoft.com/office/drawing/2014/main" val="20002"/>
                    </a:ext>
                  </a:extLst>
                </a:gridCol>
                <a:gridCol w="952106">
                  <a:extLst>
                    <a:ext uri="{9D8B030D-6E8A-4147-A177-3AD203B41FA5}">
                      <a16:colId xmlns:a16="http://schemas.microsoft.com/office/drawing/2014/main" val="20003"/>
                    </a:ext>
                  </a:extLst>
                </a:gridCol>
                <a:gridCol w="952106">
                  <a:extLst>
                    <a:ext uri="{9D8B030D-6E8A-4147-A177-3AD203B41FA5}">
                      <a16:colId xmlns:a16="http://schemas.microsoft.com/office/drawing/2014/main" val="20004"/>
                    </a:ext>
                  </a:extLst>
                </a:gridCol>
                <a:gridCol w="952106">
                  <a:extLst>
                    <a:ext uri="{9D8B030D-6E8A-4147-A177-3AD203B41FA5}">
                      <a16:colId xmlns:a16="http://schemas.microsoft.com/office/drawing/2014/main" val="20005"/>
                    </a:ext>
                  </a:extLst>
                </a:gridCol>
                <a:gridCol w="952106">
                  <a:extLst>
                    <a:ext uri="{9D8B030D-6E8A-4147-A177-3AD203B41FA5}">
                      <a16:colId xmlns:a16="http://schemas.microsoft.com/office/drawing/2014/main" val="20006"/>
                    </a:ext>
                  </a:extLst>
                </a:gridCol>
                <a:gridCol w="952106">
                  <a:extLst>
                    <a:ext uri="{9D8B030D-6E8A-4147-A177-3AD203B41FA5}">
                      <a16:colId xmlns:a16="http://schemas.microsoft.com/office/drawing/2014/main" val="20007"/>
                    </a:ext>
                  </a:extLst>
                </a:gridCol>
              </a:tblGrid>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120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89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121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122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59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123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124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29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109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125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62</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78</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94</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110</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126</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7781">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31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47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63</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79</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95</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111</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200" dirty="0" smtClean="0">
                          <a:solidFill>
                            <a:srgbClr val="C00000"/>
                          </a:solidFill>
                          <a:latin typeface="宋体" panose="02010600030101010101" pitchFamily="2" charset="-122"/>
                          <a:ea typeface="宋体" panose="02010600030101010101" pitchFamily="2" charset="-122"/>
                        </a:rPr>
                        <a:t>127</a:t>
                      </a:r>
                      <a:endParaRPr lang="zh-CN" altLang="en-US" sz="1200" dirty="0">
                        <a:solidFill>
                          <a:srgbClr val="C00000"/>
                        </a:solidFill>
                        <a:latin typeface="宋体" panose="02010600030101010101" pitchFamily="2" charset="-122"/>
                        <a:ea typeface="宋体" panose="0201060003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7068767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6274" name="Rectangle 2"/>
          <p:cNvSpPr>
            <a:spLocks noGrp="1" noChangeArrowheads="1"/>
          </p:cNvSpPr>
          <p:nvPr>
            <p:ph type="title"/>
          </p:nvPr>
        </p:nvSpPr>
        <p:spPr>
          <a:xfrm>
            <a:off x="1042988" y="115888"/>
            <a:ext cx="6659562" cy="765175"/>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t>
            </a:r>
            <a:r>
              <a:rPr lang="zh-CN" altLang="en-US" sz="1800" b="0">
                <a:effectLst>
                  <a:outerShdw blurRad="38100" dist="38100" dir="2700000" algn="tl">
                    <a:srgbClr val="C0C0C0"/>
                  </a:outerShdw>
                </a:effectLst>
                <a:latin typeface="华文琥珀" pitchFamily="2" charset="-122"/>
              </a:rPr>
              <a:t>汉字编码</a:t>
            </a:r>
          </a:p>
        </p:txBody>
      </p:sp>
      <p:sp>
        <p:nvSpPr>
          <p:cNvPr id="1206275" name="Rectangle 3"/>
          <p:cNvSpPr>
            <a:spLocks noGrp="1" noChangeArrowheads="1"/>
          </p:cNvSpPr>
          <p:nvPr>
            <p:ph type="body" sz="half" idx="1"/>
          </p:nvPr>
        </p:nvSpPr>
        <p:spPr>
          <a:xfrm>
            <a:off x="323850" y="1125538"/>
            <a:ext cx="8569325" cy="5183187"/>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2700000" scaled="1"/>
                </a:gradFill>
              </a14:hiddenFill>
            </a:ext>
          </a:extLst>
        </p:spPr>
        <p:txBody>
          <a:bodyPr lIns="92075" tIns="46038" rIns="92075" bIns="46038"/>
          <a:lstStyle/>
          <a:p>
            <a:pPr>
              <a:lnSpc>
                <a:spcPct val="110000"/>
              </a:lnSpc>
              <a:spcBef>
                <a:spcPct val="60000"/>
              </a:spcBef>
              <a:buFont typeface="Marlett" pitchFamily="2" charset="2"/>
              <a:buChar char="n"/>
            </a:pPr>
            <a:r>
              <a:rPr lang="zh-CN" altLang="en-US" sz="2600" b="1" dirty="0">
                <a:latin typeface="黑体" pitchFamily="2" charset="-122"/>
              </a:rPr>
              <a:t>汉字的内部码</a:t>
            </a:r>
          </a:p>
          <a:p>
            <a:pPr>
              <a:lnSpc>
                <a:spcPct val="110000"/>
              </a:lnSpc>
              <a:spcBef>
                <a:spcPct val="60000"/>
              </a:spcBef>
              <a:buFont typeface="Wingdings" pitchFamily="2" charset="2"/>
              <a:buNone/>
            </a:pPr>
            <a:r>
              <a:rPr lang="zh-CN" altLang="en-US" sz="18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任何信息在计算机中都以二进制形式编码表示存放，西文信息处理时，采用</a:t>
            </a:r>
            <a:r>
              <a:rPr lang="en-US" altLang="zh-CN" sz="2200" b="1" dirty="0">
                <a:latin typeface="楷体_GB2312" pitchFamily="49" charset="-122"/>
                <a:ea typeface="楷体_GB2312" pitchFamily="49" charset="-122"/>
              </a:rPr>
              <a:t>ASCII</a:t>
            </a:r>
            <a:r>
              <a:rPr lang="zh-CN" altLang="en-US" sz="2200" b="1" dirty="0">
                <a:latin typeface="楷体_GB2312" pitchFamily="49" charset="-122"/>
                <a:ea typeface="楷体_GB2312" pitchFamily="49" charset="-122"/>
              </a:rPr>
              <a:t>码作为内部码，而汉字则采用国标码</a:t>
            </a:r>
            <a:r>
              <a:rPr lang="en-US" altLang="zh-CN" sz="2200" b="1" dirty="0">
                <a:latin typeface="楷体_GB2312" pitchFamily="49" charset="-122"/>
                <a:ea typeface="楷体_GB2312" pitchFamily="49" charset="-122"/>
              </a:rPr>
              <a:t>----</a:t>
            </a:r>
            <a:r>
              <a:rPr lang="zh-CN" altLang="en-US" sz="2200" b="1" dirty="0">
                <a:latin typeface="楷体_GB2312" pitchFamily="49" charset="-122"/>
                <a:ea typeface="楷体_GB2312" pitchFamily="49" charset="-122"/>
              </a:rPr>
              <a:t>国家标准</a:t>
            </a:r>
            <a:r>
              <a:rPr lang="en-US" altLang="zh-CN" sz="2200" b="1" dirty="0">
                <a:solidFill>
                  <a:srgbClr val="C00000"/>
                </a:solidFill>
                <a:latin typeface="楷体_GB2312" pitchFamily="49" charset="-122"/>
                <a:ea typeface="楷体_GB2312" pitchFamily="49" charset="-122"/>
              </a:rPr>
              <a:t>GB2312</a:t>
            </a:r>
            <a:r>
              <a:rPr lang="zh-CN" altLang="en-US" sz="2200" b="1" dirty="0" smtClean="0">
                <a:latin typeface="楷体_GB2312" pitchFamily="49" charset="-122"/>
                <a:ea typeface="楷体_GB2312" pitchFamily="49" charset="-122"/>
              </a:rPr>
              <a:t>。</a:t>
            </a:r>
            <a:r>
              <a:rPr lang="en-US" altLang="zh-CN" sz="2200" b="1" dirty="0">
                <a:latin typeface="楷体_GB2312" pitchFamily="49" charset="-122"/>
                <a:ea typeface="楷体_GB2312" pitchFamily="49" charset="-122"/>
              </a:rPr>
              <a:t>《</a:t>
            </a:r>
            <a:r>
              <a:rPr lang="zh-CN" altLang="en-US" sz="2200" b="1" dirty="0" smtClean="0">
                <a:latin typeface="楷体_GB2312" pitchFamily="49" charset="-122"/>
                <a:ea typeface="楷体_GB2312" pitchFamily="49" charset="-122"/>
              </a:rPr>
              <a:t>信息交换</a:t>
            </a:r>
            <a:r>
              <a:rPr lang="zh-CN" altLang="en-US" sz="2200" b="1" dirty="0">
                <a:latin typeface="楷体_GB2312" pitchFamily="49" charset="-122"/>
                <a:ea typeface="楷体_GB2312" pitchFamily="49" charset="-122"/>
              </a:rPr>
              <a:t>用汉字编码字符集（基本集</a:t>
            </a:r>
            <a:r>
              <a:rPr lang="zh-CN" altLang="en-US" sz="2200" b="1" dirty="0" smtClean="0">
                <a:latin typeface="楷体_GB2312" pitchFamily="49" charset="-122"/>
                <a:ea typeface="楷体_GB2312" pitchFamily="49" charset="-122"/>
              </a:rPr>
              <a:t>）</a:t>
            </a:r>
            <a:r>
              <a:rPr lang="en-US" altLang="zh-CN" sz="2200" b="1" dirty="0" smtClean="0">
                <a:latin typeface="楷体_GB2312" pitchFamily="49" charset="-122"/>
                <a:ea typeface="楷体_GB2312" pitchFamily="49" charset="-122"/>
              </a:rPr>
              <a:t>》</a:t>
            </a:r>
            <a:r>
              <a:rPr lang="zh-CN" altLang="en-US" sz="2200" b="1" dirty="0" smtClean="0">
                <a:latin typeface="楷体_GB2312" pitchFamily="49" charset="-122"/>
                <a:ea typeface="楷体_GB2312" pitchFamily="49" charset="-122"/>
              </a:rPr>
              <a:t>，</a:t>
            </a:r>
            <a:r>
              <a:rPr lang="zh-CN" altLang="en-US" sz="2200" b="1" dirty="0">
                <a:latin typeface="楷体_GB2312" pitchFamily="49" charset="-122"/>
                <a:ea typeface="楷体_GB2312" pitchFamily="49" charset="-122"/>
              </a:rPr>
              <a:t>是以</a:t>
            </a:r>
            <a:r>
              <a:rPr lang="en-US" altLang="zh-CN" sz="2200" b="1" dirty="0">
                <a:latin typeface="楷体_GB2312" pitchFamily="49" charset="-122"/>
                <a:ea typeface="楷体_GB2312" pitchFamily="49" charset="-122"/>
              </a:rPr>
              <a:t>94</a:t>
            </a:r>
            <a:r>
              <a:rPr lang="zh-CN" altLang="en-US" sz="2200" b="1" dirty="0">
                <a:latin typeface="楷体_GB2312" pitchFamily="49" charset="-122"/>
                <a:ea typeface="楷体_GB2312" pitchFamily="49" charset="-122"/>
              </a:rPr>
              <a:t>个可显示的</a:t>
            </a:r>
            <a:r>
              <a:rPr lang="en-US" altLang="zh-CN" sz="2200" b="1" dirty="0">
                <a:latin typeface="楷体_GB2312" pitchFamily="49" charset="-122"/>
                <a:ea typeface="楷体_GB2312" pitchFamily="49" charset="-122"/>
              </a:rPr>
              <a:t>ASCII</a:t>
            </a:r>
            <a:r>
              <a:rPr lang="zh-CN" altLang="en-US" sz="2200" b="1" dirty="0">
                <a:latin typeface="楷体_GB2312" pitchFamily="49" charset="-122"/>
                <a:ea typeface="楷体_GB2312" pitchFamily="49" charset="-122"/>
              </a:rPr>
              <a:t>码字符为基集，由两个字节构成一个汉字交换码。第一个字节称为区，第二个字节称为位，共可表示</a:t>
            </a:r>
            <a:r>
              <a:rPr lang="en-US" altLang="zh-CN" sz="2200" b="1" dirty="0">
                <a:latin typeface="楷体_GB2312" pitchFamily="49" charset="-122"/>
                <a:ea typeface="楷体_GB2312" pitchFamily="49" charset="-122"/>
              </a:rPr>
              <a:t>94X94=8836</a:t>
            </a:r>
            <a:r>
              <a:rPr lang="zh-CN" altLang="en-US" sz="2200" b="1" dirty="0">
                <a:latin typeface="楷体_GB2312" pitchFamily="49" charset="-122"/>
                <a:ea typeface="楷体_GB2312" pitchFamily="49" charset="-122"/>
              </a:rPr>
              <a:t>个字，组成</a:t>
            </a:r>
            <a:r>
              <a:rPr lang="zh-CN" altLang="en-US" sz="2200" b="1" dirty="0">
                <a:solidFill>
                  <a:srgbClr val="FF0000"/>
                </a:solidFill>
                <a:latin typeface="楷体_GB2312" pitchFamily="49" charset="-122"/>
                <a:ea typeface="楷体_GB2312" pitchFamily="49" charset="-122"/>
              </a:rPr>
              <a:t>汉字</a:t>
            </a:r>
            <a:r>
              <a:rPr lang="en-US" altLang="zh-CN" sz="2200" b="1" dirty="0">
                <a:solidFill>
                  <a:srgbClr val="FF0000"/>
                </a:solidFill>
                <a:latin typeface="楷体_GB2312" pitchFamily="49" charset="-122"/>
                <a:ea typeface="楷体_GB2312" pitchFamily="49" charset="-122"/>
              </a:rPr>
              <a:t>6763</a:t>
            </a:r>
            <a:r>
              <a:rPr lang="zh-CN" altLang="en-US" sz="2200" b="1" dirty="0">
                <a:solidFill>
                  <a:srgbClr val="FF0000"/>
                </a:solidFill>
                <a:latin typeface="楷体_GB2312" pitchFamily="49" charset="-122"/>
                <a:ea typeface="楷体_GB2312" pitchFamily="49" charset="-122"/>
              </a:rPr>
              <a:t>个</a:t>
            </a:r>
            <a:r>
              <a:rPr lang="zh-CN" altLang="en-US" sz="2200" b="1" dirty="0">
                <a:latin typeface="楷体_GB2312" pitchFamily="49" charset="-122"/>
                <a:ea typeface="楷体_GB2312" pitchFamily="49" charset="-122"/>
              </a:rPr>
              <a:t>（其中，一级常用字：</a:t>
            </a:r>
            <a:r>
              <a:rPr lang="en-US" altLang="zh-CN" sz="2200" b="1" dirty="0">
                <a:latin typeface="楷体_GB2312" pitchFamily="49" charset="-122"/>
                <a:ea typeface="楷体_GB2312" pitchFamily="49" charset="-122"/>
              </a:rPr>
              <a:t>3755</a:t>
            </a:r>
            <a:r>
              <a:rPr lang="zh-CN" altLang="en-US" sz="2200" b="1" dirty="0">
                <a:latin typeface="楷体_GB2312" pitchFamily="49" charset="-122"/>
                <a:ea typeface="楷体_GB2312" pitchFamily="49" charset="-122"/>
              </a:rPr>
              <a:t>个，以汉语拼音字母顺序排列；二级非常用字：</a:t>
            </a:r>
            <a:r>
              <a:rPr lang="en-US" altLang="zh-CN" sz="2200" b="1" dirty="0">
                <a:latin typeface="楷体_GB2312" pitchFamily="49" charset="-122"/>
                <a:ea typeface="楷体_GB2312" pitchFamily="49" charset="-122"/>
              </a:rPr>
              <a:t>3008</a:t>
            </a:r>
            <a:r>
              <a:rPr lang="zh-CN" altLang="en-US" sz="2200" b="1" dirty="0">
                <a:latin typeface="楷体_GB2312" pitchFamily="49" charset="-122"/>
                <a:ea typeface="楷体_GB2312" pitchFamily="49" charset="-122"/>
              </a:rPr>
              <a:t>个，以部首排列），另外还一些非汉字图形字符</a:t>
            </a:r>
            <a:r>
              <a:rPr lang="zh-CN" altLang="en-US" sz="2200" b="1" dirty="0" smtClean="0">
                <a:latin typeface="楷体_GB2312" pitchFamily="49" charset="-122"/>
                <a:ea typeface="楷体_GB2312" pitchFamily="49" charset="-122"/>
              </a:rPr>
              <a:t>。</a:t>
            </a:r>
            <a:endParaRPr lang="zh-CN" altLang="en-US" sz="2200" b="1" dirty="0">
              <a:latin typeface="楷体_GB2312" pitchFamily="49" charset="-122"/>
              <a:ea typeface="楷体_GB2312" pitchFamily="49" charset="-122"/>
            </a:endParaRPr>
          </a:p>
        </p:txBody>
      </p:sp>
    </p:spTree>
    <p:extLst>
      <p:ext uri="{BB962C8B-B14F-4D97-AF65-F5344CB8AC3E}">
        <p14:creationId xmlns:p14="http://schemas.microsoft.com/office/powerpoint/2010/main" val="23571670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206275">
                                            <p:txEl>
                                              <p:pRg st="0" end="0"/>
                                            </p:txEl>
                                          </p:spTgt>
                                        </p:tgtEl>
                                        <p:attrNameLst>
                                          <p:attrName>style.visibility</p:attrName>
                                        </p:attrNameLst>
                                      </p:cBhvr>
                                      <p:to>
                                        <p:strVal val="visible"/>
                                      </p:to>
                                    </p:set>
                                    <p:anim to="" calcmode="lin" valueType="num">
                                      <p:cBhvr>
                                        <p:cTn id="7" dur="1" fill="hold"/>
                                        <p:tgtEl>
                                          <p:spTgt spid="1206275">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206275">
                                            <p:txEl>
                                              <p:pRg st="1" end="1"/>
                                            </p:txEl>
                                          </p:spTgt>
                                        </p:tgtEl>
                                        <p:attrNameLst>
                                          <p:attrName>style.visibility</p:attrName>
                                        </p:attrNameLst>
                                      </p:cBhvr>
                                      <p:to>
                                        <p:strVal val="visible"/>
                                      </p:to>
                                    </p:set>
                                    <p:anim to="" calcmode="lin" valueType="num">
                                      <p:cBhvr>
                                        <p:cTn id="11" dur="1" fill="hold"/>
                                        <p:tgtEl>
                                          <p:spTgt spid="120627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2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1258888" y="44450"/>
            <a:ext cx="6481762" cy="765175"/>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t>
            </a:r>
            <a:r>
              <a:rPr lang="zh-CN" altLang="en-US" sz="1800" b="0">
                <a:effectLst>
                  <a:outerShdw blurRad="38100" dist="38100" dir="2700000" algn="tl">
                    <a:srgbClr val="C0C0C0"/>
                  </a:outerShdw>
                </a:effectLst>
                <a:latin typeface="华文琥珀" pitchFamily="2" charset="-122"/>
              </a:rPr>
              <a:t>汉字编码</a:t>
            </a:r>
          </a:p>
        </p:txBody>
      </p:sp>
      <p:sp>
        <p:nvSpPr>
          <p:cNvPr id="1207299" name="Rectangle 3"/>
          <p:cNvSpPr>
            <a:spLocks noGrp="1" noChangeArrowheads="1"/>
          </p:cNvSpPr>
          <p:nvPr>
            <p:ph type="body" sz="half" idx="1"/>
          </p:nvPr>
        </p:nvSpPr>
        <p:spPr>
          <a:xfrm>
            <a:off x="0" y="1219200"/>
            <a:ext cx="9142413" cy="45148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2700000" scaled="1"/>
                </a:gradFill>
              </a14:hiddenFill>
            </a:ext>
          </a:extLst>
        </p:spPr>
        <p:txBody>
          <a:bodyPr lIns="92075" tIns="46038" rIns="92075" bIns="46038"/>
          <a:lstStyle/>
          <a:p>
            <a:pPr>
              <a:lnSpc>
                <a:spcPct val="120000"/>
              </a:lnSpc>
            </a:pPr>
            <a:r>
              <a:rPr lang="zh-CN" altLang="en-US" sz="2600" b="1">
                <a:solidFill>
                  <a:schemeClr val="tx2"/>
                </a:solidFill>
                <a:latin typeface="楷体_GB2312" pitchFamily="49" charset="-122"/>
                <a:ea typeface="楷体_GB2312" pitchFamily="49" charset="-122"/>
              </a:rPr>
              <a:t>区位码</a:t>
            </a:r>
            <a:r>
              <a:rPr lang="en-US" altLang="zh-CN" sz="2600" b="1">
                <a:latin typeface="Arial"/>
                <a:ea typeface="楷体_GB2312" pitchFamily="49" charset="-122"/>
              </a:rPr>
              <a:t>——</a:t>
            </a:r>
            <a:r>
              <a:rPr lang="zh-CN" altLang="en-US" sz="2600" b="1">
                <a:latin typeface="楷体_GB2312" pitchFamily="49" charset="-122"/>
                <a:ea typeface="楷体_GB2312" pitchFamily="49" charset="-122"/>
              </a:rPr>
              <a:t>四位十进制的数码组成</a:t>
            </a:r>
            <a:r>
              <a:rPr lang="en-US" altLang="zh-CN" sz="2600" b="1">
                <a:latin typeface="楷体_GB2312" pitchFamily="49" charset="-122"/>
                <a:ea typeface="楷体_GB2312" pitchFamily="49" charset="-122"/>
              </a:rPr>
              <a:t>0101-9494</a:t>
            </a:r>
          </a:p>
          <a:p>
            <a:pPr>
              <a:lnSpc>
                <a:spcPct val="120000"/>
              </a:lnSpc>
            </a:pPr>
            <a:r>
              <a:rPr lang="zh-CN" altLang="en-US" sz="2600" b="1">
                <a:solidFill>
                  <a:schemeClr val="tx2"/>
                </a:solidFill>
                <a:latin typeface="楷体_GB2312" pitchFamily="49" charset="-122"/>
                <a:ea typeface="楷体_GB2312" pitchFamily="49" charset="-122"/>
              </a:rPr>
              <a:t>国标码</a:t>
            </a:r>
            <a:r>
              <a:rPr lang="en-US" altLang="zh-CN" sz="2600" b="1">
                <a:latin typeface="楷体_GB2312" pitchFamily="49" charset="-122"/>
                <a:ea typeface="楷体_GB2312" pitchFamily="49" charset="-122"/>
              </a:rPr>
              <a:t>----</a:t>
            </a:r>
            <a:r>
              <a:rPr lang="zh-CN" altLang="en-US" sz="2600" b="1">
                <a:latin typeface="楷体_GB2312" pitchFamily="49" charset="-122"/>
                <a:ea typeface="楷体_GB2312" pitchFamily="49" charset="-122"/>
              </a:rPr>
              <a:t>国家标准</a:t>
            </a:r>
            <a:r>
              <a:rPr lang="en-US" altLang="zh-CN" sz="2600" b="1">
                <a:latin typeface="楷体_GB2312" pitchFamily="49" charset="-122"/>
                <a:ea typeface="楷体_GB2312" pitchFamily="49" charset="-122"/>
              </a:rPr>
              <a:t>GB2312</a:t>
            </a:r>
            <a:r>
              <a:rPr lang="zh-CN" altLang="en-US" sz="2600" b="1">
                <a:latin typeface="楷体_GB2312" pitchFamily="49" charset="-122"/>
                <a:ea typeface="楷体_GB2312" pitchFamily="49" charset="-122"/>
              </a:rPr>
              <a:t>，将区位码的区和位的十进制转换为二进制并各加上</a:t>
            </a:r>
            <a:r>
              <a:rPr lang="en-US" altLang="zh-CN" sz="2600" b="1">
                <a:latin typeface="楷体_GB2312" pitchFamily="49" charset="-122"/>
                <a:ea typeface="楷体_GB2312" pitchFamily="49" charset="-122"/>
              </a:rPr>
              <a:t>32</a:t>
            </a:r>
            <a:r>
              <a:rPr lang="zh-CN" altLang="en-US" sz="2600" b="1">
                <a:latin typeface="楷体_GB2312" pitchFamily="49" charset="-122"/>
                <a:ea typeface="楷体_GB2312" pitchFamily="49" charset="-122"/>
              </a:rPr>
              <a:t>（因为国标码是以</a:t>
            </a:r>
            <a:r>
              <a:rPr lang="en-US" altLang="zh-CN" sz="2600" b="1">
                <a:latin typeface="楷体_GB2312" pitchFamily="49" charset="-122"/>
                <a:ea typeface="楷体_GB2312" pitchFamily="49" charset="-122"/>
              </a:rPr>
              <a:t>94</a:t>
            </a:r>
            <a:r>
              <a:rPr lang="zh-CN" altLang="en-US" sz="2600" b="1">
                <a:latin typeface="楷体_GB2312" pitchFamily="49" charset="-122"/>
                <a:ea typeface="楷体_GB2312" pitchFamily="49" charset="-122"/>
              </a:rPr>
              <a:t>个可显示的</a:t>
            </a:r>
            <a:r>
              <a:rPr lang="en-US" altLang="zh-CN" sz="2600" b="1">
                <a:latin typeface="楷体_GB2312" pitchFamily="49" charset="-122"/>
                <a:ea typeface="楷体_GB2312" pitchFamily="49" charset="-122"/>
              </a:rPr>
              <a:t>ASCII</a:t>
            </a:r>
            <a:r>
              <a:rPr lang="zh-CN" altLang="en-US" sz="2600" b="1">
                <a:latin typeface="楷体_GB2312" pitchFamily="49" charset="-122"/>
                <a:ea typeface="楷体_GB2312" pitchFamily="49" charset="-122"/>
              </a:rPr>
              <a:t>码字符为基集）的二进制而组成的二进制编码。</a:t>
            </a:r>
          </a:p>
          <a:p>
            <a:pPr>
              <a:lnSpc>
                <a:spcPct val="120000"/>
              </a:lnSpc>
              <a:buFont typeface="Wingdings" pitchFamily="2" charset="2"/>
              <a:buNone/>
            </a:pPr>
            <a:r>
              <a:rPr lang="zh-CN" altLang="en-US" sz="2600" b="1">
                <a:latin typeface="楷体_GB2312" pitchFamily="49" charset="-122"/>
                <a:ea typeface="楷体_GB2312" pitchFamily="49" charset="-122"/>
              </a:rPr>
              <a:t>  国标码与</a:t>
            </a:r>
            <a:r>
              <a:rPr lang="en-US" altLang="zh-CN" sz="2600" b="1">
                <a:latin typeface="楷体_GB2312" pitchFamily="49" charset="-122"/>
                <a:ea typeface="楷体_GB2312" pitchFamily="49" charset="-122"/>
              </a:rPr>
              <a:t>ASCII</a:t>
            </a:r>
            <a:r>
              <a:rPr lang="zh-CN" altLang="en-US" sz="2600" b="1">
                <a:latin typeface="楷体_GB2312" pitchFamily="49" charset="-122"/>
                <a:ea typeface="楷体_GB2312" pitchFamily="49" charset="-122"/>
              </a:rPr>
              <a:t>码属同一制式，是</a:t>
            </a:r>
            <a:r>
              <a:rPr lang="en-US" altLang="zh-CN" sz="2600" b="1">
                <a:latin typeface="楷体_GB2312" pitchFamily="49" charset="-122"/>
                <a:ea typeface="楷体_GB2312" pitchFamily="49" charset="-122"/>
              </a:rPr>
              <a:t>ASCII</a:t>
            </a:r>
            <a:r>
              <a:rPr lang="zh-CN" altLang="en-US" sz="2600" b="1">
                <a:latin typeface="楷体_GB2312" pitchFamily="49" charset="-122"/>
                <a:ea typeface="楷体_GB2312" pitchFamily="49" charset="-122"/>
              </a:rPr>
              <a:t>码的扩展。</a:t>
            </a:r>
          </a:p>
          <a:p>
            <a:pPr>
              <a:lnSpc>
                <a:spcPct val="120000"/>
              </a:lnSpc>
            </a:pPr>
            <a:r>
              <a:rPr lang="zh-CN" altLang="en-US" sz="2600" b="1">
                <a:solidFill>
                  <a:schemeClr val="tx2"/>
                </a:solidFill>
                <a:latin typeface="楷体_GB2312" pitchFamily="49" charset="-122"/>
                <a:ea typeface="楷体_GB2312" pitchFamily="49" charset="-122"/>
              </a:rPr>
              <a:t>机内码</a:t>
            </a:r>
            <a:r>
              <a:rPr lang="en-US" altLang="zh-CN" sz="2600" b="1">
                <a:latin typeface="Arial"/>
                <a:ea typeface="楷体_GB2312" pitchFamily="49" charset="-122"/>
              </a:rPr>
              <a:t>——</a:t>
            </a:r>
            <a:r>
              <a:rPr lang="zh-CN" altLang="en-US" sz="2600" b="1">
                <a:latin typeface="楷体_GB2312" pitchFamily="49" charset="-122"/>
                <a:ea typeface="楷体_GB2312" pitchFamily="49" charset="-122"/>
              </a:rPr>
              <a:t>将国标码的高八位和低八位的首位用</a:t>
            </a:r>
            <a:r>
              <a:rPr lang="en-US" altLang="zh-CN" sz="2600" b="1">
                <a:latin typeface="楷体_GB2312" pitchFamily="49" charset="-122"/>
                <a:ea typeface="楷体_GB2312" pitchFamily="49" charset="-122"/>
              </a:rPr>
              <a:t>1</a:t>
            </a:r>
            <a:r>
              <a:rPr lang="zh-CN" altLang="en-US" sz="2600" b="1">
                <a:latin typeface="楷体_GB2312" pitchFamily="49" charset="-122"/>
                <a:ea typeface="楷体_GB2312" pitchFamily="49" charset="-122"/>
              </a:rPr>
              <a:t>表示组成</a:t>
            </a:r>
            <a:r>
              <a:rPr lang="en-US" altLang="zh-CN" sz="2600" b="1">
                <a:latin typeface="楷体_GB2312" pitchFamily="49" charset="-122"/>
                <a:ea typeface="楷体_GB2312" pitchFamily="49" charset="-122"/>
              </a:rPr>
              <a:t>16</a:t>
            </a:r>
            <a:r>
              <a:rPr lang="zh-CN" altLang="en-US" sz="2600" b="1">
                <a:latin typeface="楷体_GB2312" pitchFamily="49" charset="-122"/>
                <a:ea typeface="楷体_GB2312" pitchFamily="49" charset="-122"/>
              </a:rPr>
              <a:t>位二进制的数码。</a:t>
            </a:r>
          </a:p>
        </p:txBody>
      </p:sp>
    </p:spTree>
    <p:extLst>
      <p:ext uri="{BB962C8B-B14F-4D97-AF65-F5344CB8AC3E}">
        <p14:creationId xmlns:p14="http://schemas.microsoft.com/office/powerpoint/2010/main" val="10122934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207299">
                                            <p:txEl>
                                              <p:pRg st="0" end="0"/>
                                            </p:txEl>
                                          </p:spTgt>
                                        </p:tgtEl>
                                        <p:attrNameLst>
                                          <p:attrName>style.visibility</p:attrName>
                                        </p:attrNameLst>
                                      </p:cBhvr>
                                      <p:to>
                                        <p:strVal val="visible"/>
                                      </p:to>
                                    </p:set>
                                    <p:anim to="" calcmode="lin" valueType="num">
                                      <p:cBhvr>
                                        <p:cTn id="7" dur="1" fill="hold"/>
                                        <p:tgtEl>
                                          <p:spTgt spid="1207299">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207299">
                                            <p:txEl>
                                              <p:pRg st="1" end="1"/>
                                            </p:txEl>
                                          </p:spTgt>
                                        </p:tgtEl>
                                        <p:attrNameLst>
                                          <p:attrName>style.visibility</p:attrName>
                                        </p:attrNameLst>
                                      </p:cBhvr>
                                      <p:to>
                                        <p:strVal val="visible"/>
                                      </p:to>
                                    </p:set>
                                    <p:anim to="" calcmode="lin" valueType="num">
                                      <p:cBhvr>
                                        <p:cTn id="11" dur="1" fill="hold"/>
                                        <p:tgtEl>
                                          <p:spTgt spid="1207299">
                                            <p:txEl>
                                              <p:pRg st="1" end="1"/>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1207299">
                                            <p:txEl>
                                              <p:pRg st="2" end="2"/>
                                            </p:txEl>
                                          </p:spTgt>
                                        </p:tgtEl>
                                        <p:attrNameLst>
                                          <p:attrName>style.visibility</p:attrName>
                                        </p:attrNameLst>
                                      </p:cBhvr>
                                      <p:to>
                                        <p:strVal val="visible"/>
                                      </p:to>
                                    </p:set>
                                    <p:anim to="" calcmode="lin" valueType="num">
                                      <p:cBhvr>
                                        <p:cTn id="15" dur="1" fill="hold"/>
                                        <p:tgtEl>
                                          <p:spTgt spid="1207299">
                                            <p:txEl>
                                              <p:pRg st="2" end="2"/>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1207299">
                                            <p:txEl>
                                              <p:pRg st="3" end="3"/>
                                            </p:txEl>
                                          </p:spTgt>
                                        </p:tgtEl>
                                        <p:attrNameLst>
                                          <p:attrName>style.visibility</p:attrName>
                                        </p:attrNameLst>
                                      </p:cBhvr>
                                      <p:to>
                                        <p:strVal val="visible"/>
                                      </p:to>
                                    </p:set>
                                    <p:anim to="" calcmode="lin" valueType="num">
                                      <p:cBhvr>
                                        <p:cTn id="19" dur="1" fill="hold"/>
                                        <p:tgtEl>
                                          <p:spTgt spid="12072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29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a:xfrm>
            <a:off x="1187450" y="-26988"/>
            <a:ext cx="6370638" cy="908051"/>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t>
            </a:r>
            <a:r>
              <a:rPr lang="zh-CN" altLang="en-US" sz="1800" b="0">
                <a:effectLst>
                  <a:outerShdw blurRad="38100" dist="38100" dir="2700000" algn="tl">
                    <a:srgbClr val="C0C0C0"/>
                  </a:outerShdw>
                </a:effectLst>
                <a:latin typeface="华文琥珀" pitchFamily="2" charset="-122"/>
              </a:rPr>
              <a:t>汉字编码</a:t>
            </a:r>
          </a:p>
        </p:txBody>
      </p:sp>
      <p:sp>
        <p:nvSpPr>
          <p:cNvPr id="1208323" name="Rectangle 3"/>
          <p:cNvSpPr>
            <a:spLocks noGrp="1" noChangeArrowheads="1"/>
          </p:cNvSpPr>
          <p:nvPr>
            <p:ph type="body" sz="half" idx="1"/>
          </p:nvPr>
        </p:nvSpPr>
        <p:spPr>
          <a:xfrm>
            <a:off x="323850" y="1143000"/>
            <a:ext cx="8351838" cy="48069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pPr>
              <a:lnSpc>
                <a:spcPct val="130000"/>
              </a:lnSpc>
            </a:pPr>
            <a:r>
              <a:rPr lang="zh-CN" altLang="en-US" sz="2600" b="1" dirty="0">
                <a:latin typeface="黑体" pitchFamily="2" charset="-122"/>
              </a:rPr>
              <a:t>汉字的字形表示</a:t>
            </a:r>
          </a:p>
          <a:p>
            <a:pPr>
              <a:lnSpc>
                <a:spcPct val="130000"/>
              </a:lnSpc>
              <a:buFont typeface="Wingdings" pitchFamily="2" charset="2"/>
              <a:buNone/>
            </a:pPr>
            <a:r>
              <a:rPr lang="zh-CN" altLang="zh-CN" sz="2200" b="1" dirty="0">
                <a:latin typeface="楷体_GB2312" pitchFamily="49" charset="-122"/>
                <a:ea typeface="楷体_GB2312" pitchFamily="49" charset="-122"/>
              </a:rPr>
              <a:t>     在计算机中表示各种复杂的文字形状，都由一个特殊的设备----字形发生器来发生，表示汉字时，要考虑一种特殊的数据结构，一般称为字形表示----以图形方式存于计算机中，用于表示文字形状。</a:t>
            </a:r>
          </a:p>
          <a:p>
            <a:pPr>
              <a:lnSpc>
                <a:spcPct val="130000"/>
              </a:lnSpc>
              <a:buFont typeface="Wingdings" pitchFamily="2" charset="2"/>
              <a:buNone/>
            </a:pPr>
            <a:r>
              <a:rPr lang="zh-CN" altLang="zh-CN" sz="2200" b="1" dirty="0">
                <a:latin typeface="楷体_GB2312" pitchFamily="49" charset="-122"/>
                <a:ea typeface="楷体_GB2312" pitchFamily="49" charset="-122"/>
              </a:rPr>
              <a:t>     字形表示占用较多内存，而在实际处理中，文字在计算机内部并不需用字形表示，而用一种内部逻辑码的形式----简称内码，其与字形表示严格的一一对应，不允许出现重码现象。</a:t>
            </a:r>
            <a:r>
              <a:rPr lang="zh-CN" altLang="zh-CN" sz="2200" b="1" dirty="0">
                <a:solidFill>
                  <a:schemeClr val="bg1"/>
                </a:solidFill>
                <a:latin typeface="楷体_GB2312" pitchFamily="49" charset="-122"/>
                <a:ea typeface="楷体_GB2312" pitchFamily="49" charset="-122"/>
              </a:rPr>
              <a:t>     </a:t>
            </a:r>
            <a:endParaRPr lang="zh-CN" altLang="en-US" sz="2200" b="1" dirty="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2629871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208323">
                                            <p:txEl>
                                              <p:pRg st="0" end="0"/>
                                            </p:txEl>
                                          </p:spTgt>
                                        </p:tgtEl>
                                        <p:attrNameLst>
                                          <p:attrName>style.visibility</p:attrName>
                                        </p:attrNameLst>
                                      </p:cBhvr>
                                      <p:to>
                                        <p:strVal val="visible"/>
                                      </p:to>
                                    </p:set>
                                    <p:animEffect transition="in" filter="strips(upRight)">
                                      <p:cBhvr>
                                        <p:cTn id="7" dur="500"/>
                                        <p:tgtEl>
                                          <p:spTgt spid="1208323">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208323">
                                            <p:txEl>
                                              <p:pRg st="1" end="1"/>
                                            </p:txEl>
                                          </p:spTgt>
                                        </p:tgtEl>
                                        <p:attrNameLst>
                                          <p:attrName>style.visibility</p:attrName>
                                        </p:attrNameLst>
                                      </p:cBhvr>
                                      <p:to>
                                        <p:strVal val="visible"/>
                                      </p:to>
                                    </p:set>
                                    <p:animEffect transition="in" filter="strips(upRight)">
                                      <p:cBhvr>
                                        <p:cTn id="11" dur="500"/>
                                        <p:tgtEl>
                                          <p:spTgt spid="1208323">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208323">
                                            <p:txEl>
                                              <p:pRg st="2" end="2"/>
                                            </p:txEl>
                                          </p:spTgt>
                                        </p:tgtEl>
                                        <p:attrNameLst>
                                          <p:attrName>style.visibility</p:attrName>
                                        </p:attrNameLst>
                                      </p:cBhvr>
                                      <p:to>
                                        <p:strVal val="visible"/>
                                      </p:to>
                                    </p:set>
                                    <p:animEffect transition="in" filter="strips(upRight)">
                                      <p:cBhvr>
                                        <p:cTn id="15" dur="500"/>
                                        <p:tgtEl>
                                          <p:spTgt spid="1208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A85D7F97-60D8-4051-BC35-EDEA4D679B16}" type="slidenum">
              <a:rPr lang="en-US" altLang="zh-CN"/>
              <a:pPr/>
              <a:t>4</a:t>
            </a:fld>
            <a:endParaRPr lang="en-US" altLang="zh-CN"/>
          </a:p>
        </p:txBody>
      </p:sp>
      <p:sp>
        <p:nvSpPr>
          <p:cNvPr id="1556482" name="Rectangle 2"/>
          <p:cNvSpPr>
            <a:spLocks noGrp="1" noChangeArrowheads="1"/>
          </p:cNvSpPr>
          <p:nvPr>
            <p:ph type="subTitle" idx="1"/>
          </p:nvPr>
        </p:nvSpPr>
        <p:spPr>
          <a:xfrm>
            <a:off x="468313" y="2924175"/>
            <a:ext cx="7416800" cy="2809875"/>
          </a:xfrm>
        </p:spPr>
        <p:txBody>
          <a:bodyPr/>
          <a:lstStyle/>
          <a:p>
            <a:pPr algn="l">
              <a:lnSpc>
                <a:spcPct val="110000"/>
              </a:lnSpc>
              <a:buFont typeface="Marlett" pitchFamily="2" charset="2"/>
              <a:buChar char="n"/>
            </a:pPr>
            <a:r>
              <a:rPr lang="zh-CN" altLang="en-US" sz="2800" b="1" dirty="0" smtClean="0">
                <a:latin typeface="宋体" charset="-122"/>
                <a:hlinkClick r:id="rId2" action="ppaction://hlinksldjump"/>
              </a:rPr>
              <a:t>导引关键字</a:t>
            </a:r>
            <a:endParaRPr lang="zh-CN" altLang="en-US" sz="2800" b="1" dirty="0">
              <a:latin typeface="宋体" charset="-122"/>
            </a:endParaRPr>
          </a:p>
          <a:p>
            <a:pPr algn="l">
              <a:lnSpc>
                <a:spcPct val="110000"/>
              </a:lnSpc>
              <a:buFont typeface="Marlett" pitchFamily="2" charset="2"/>
              <a:buChar char="n"/>
            </a:pPr>
            <a:r>
              <a:rPr lang="zh-CN" altLang="en-US" sz="2800" b="1" dirty="0">
                <a:solidFill>
                  <a:schemeClr val="accent2"/>
                </a:solidFill>
                <a:latin typeface="宋体" charset="-122"/>
              </a:rPr>
              <a:t>计数制及其运算</a:t>
            </a:r>
          </a:p>
          <a:p>
            <a:pPr algn="l">
              <a:lnSpc>
                <a:spcPct val="110000"/>
              </a:lnSpc>
              <a:buFont typeface="Marlett" pitchFamily="2" charset="2"/>
              <a:buChar char="n"/>
            </a:pPr>
            <a:r>
              <a:rPr lang="zh-CN" altLang="en-US" sz="2800" b="1" dirty="0">
                <a:latin typeface="宋体" charset="-122"/>
                <a:hlinkClick r:id="rId3" action="ppaction://hlinksldjump"/>
              </a:rPr>
              <a:t>数值在计算机中的表示</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hlinkClick r:id="rId4" action="ppaction://hlinksldjump"/>
              </a:rPr>
              <a:t>文本信息在计算机内的表示与存储</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hlinkClick r:id="rId5" action="ppaction://hlinksldjump"/>
              </a:rPr>
              <a:t>多媒体技术</a:t>
            </a:r>
            <a:endParaRPr lang="zh-CN" altLang="en-US" sz="2800" b="1" dirty="0">
              <a:latin typeface="宋体" charset="-122"/>
            </a:endParaRPr>
          </a:p>
        </p:txBody>
      </p:sp>
      <p:sp>
        <p:nvSpPr>
          <p:cNvPr id="1556483" name="Text Box 3" descr="OOOPIC_vipvip_20080918214459585784a2fb4d9263105"/>
          <p:cNvSpPr txBox="1">
            <a:spLocks noChangeArrowheads="1"/>
          </p:cNvSpPr>
          <p:nvPr/>
        </p:nvSpPr>
        <p:spPr bwMode="auto">
          <a:xfrm>
            <a:off x="3491880" y="620713"/>
            <a:ext cx="5652120" cy="173831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6"/>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25000"/>
              </a:spcBef>
            </a:pPr>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2</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pPr>
              <a:spcBef>
                <a:spcPct val="25000"/>
              </a:spcBef>
            </a:pPr>
            <a:r>
              <a:rPr lang="zh-CN" altLang="en-US" sz="4800" dirty="0" smtClean="0">
                <a:solidFill>
                  <a:schemeClr val="tx2"/>
                </a:solidFill>
                <a:latin typeface="华文琥珀" pitchFamily="2" charset="-122"/>
                <a:ea typeface="华文琥珀" pitchFamily="2" charset="-122"/>
              </a:rPr>
              <a:t>信息表示 </a:t>
            </a:r>
            <a:endParaRPr lang="zh-CN" altLang="en-US" dirty="0"/>
          </a:p>
        </p:txBody>
      </p:sp>
    </p:spTree>
    <p:extLst>
      <p:ext uri="{BB962C8B-B14F-4D97-AF65-F5344CB8AC3E}">
        <p14:creationId xmlns:p14="http://schemas.microsoft.com/office/powerpoint/2010/main" val="3468590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556482">
                                            <p:txEl>
                                              <p:pRg st="1" end="1"/>
                                            </p:txEl>
                                          </p:spTgt>
                                        </p:tgtEl>
                                        <p:attrNameLst>
                                          <p:attrName>ppt_x</p:attrName>
                                          <p:attrName>ppt_y</p:attrName>
                                        </p:attrNameLst>
                                      </p:cBhvr>
                                    </p:animMotion>
                                    <p:animRot by="1500000">
                                      <p:cBhvr>
                                        <p:cTn id="7" dur="125" fill="hold">
                                          <p:stCondLst>
                                            <p:cond delay="0"/>
                                          </p:stCondLst>
                                        </p:cTn>
                                        <p:tgtEl>
                                          <p:spTgt spid="1556482">
                                            <p:txEl>
                                              <p:pRg st="1" end="1"/>
                                            </p:txEl>
                                          </p:spTgt>
                                        </p:tgtEl>
                                        <p:attrNameLst>
                                          <p:attrName>r</p:attrName>
                                        </p:attrNameLst>
                                      </p:cBhvr>
                                    </p:animRot>
                                    <p:animRot by="-1500000">
                                      <p:cBhvr>
                                        <p:cTn id="8" dur="125" fill="hold">
                                          <p:stCondLst>
                                            <p:cond delay="125"/>
                                          </p:stCondLst>
                                        </p:cTn>
                                        <p:tgtEl>
                                          <p:spTgt spid="1556482">
                                            <p:txEl>
                                              <p:pRg st="1" end="1"/>
                                            </p:txEl>
                                          </p:spTgt>
                                        </p:tgtEl>
                                        <p:attrNameLst>
                                          <p:attrName>r</p:attrName>
                                        </p:attrNameLst>
                                      </p:cBhvr>
                                    </p:animRot>
                                    <p:animRot by="-1500000">
                                      <p:cBhvr>
                                        <p:cTn id="9" dur="125" fill="hold">
                                          <p:stCondLst>
                                            <p:cond delay="250"/>
                                          </p:stCondLst>
                                        </p:cTn>
                                        <p:tgtEl>
                                          <p:spTgt spid="1556482">
                                            <p:txEl>
                                              <p:pRg st="1" end="1"/>
                                            </p:txEl>
                                          </p:spTgt>
                                        </p:tgtEl>
                                        <p:attrNameLst>
                                          <p:attrName>r</p:attrName>
                                        </p:attrNameLst>
                                      </p:cBhvr>
                                    </p:animRot>
                                    <p:animRot by="1500000">
                                      <p:cBhvr>
                                        <p:cTn id="10" dur="125" fill="hold">
                                          <p:stCondLst>
                                            <p:cond delay="375"/>
                                          </p:stCondLst>
                                        </p:cTn>
                                        <p:tgtEl>
                                          <p:spTgt spid="155648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a:xfrm>
            <a:off x="1116013" y="44450"/>
            <a:ext cx="6480175" cy="765175"/>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t>
            </a:r>
            <a:r>
              <a:rPr lang="zh-CN" altLang="en-US" sz="1800" b="0">
                <a:effectLst>
                  <a:outerShdw blurRad="38100" dist="38100" dir="2700000" algn="tl">
                    <a:srgbClr val="C0C0C0"/>
                  </a:outerShdw>
                </a:effectLst>
                <a:latin typeface="华文琥珀" pitchFamily="2" charset="-122"/>
              </a:rPr>
              <a:t>汉字编码</a:t>
            </a:r>
          </a:p>
        </p:txBody>
      </p:sp>
      <p:sp>
        <p:nvSpPr>
          <p:cNvPr id="1209347" name="Rectangle 3"/>
          <p:cNvSpPr>
            <a:spLocks noGrp="1" noChangeArrowheads="1"/>
          </p:cNvSpPr>
          <p:nvPr>
            <p:ph type="body" sz="half" idx="1"/>
          </p:nvPr>
        </p:nvSpPr>
        <p:spPr>
          <a:xfrm>
            <a:off x="395288" y="1125538"/>
            <a:ext cx="8208962" cy="4662487"/>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pPr>
              <a:lnSpc>
                <a:spcPct val="130000"/>
              </a:lnSpc>
              <a:buFont typeface="Marlett" pitchFamily="2" charset="2"/>
              <a:buChar char="n"/>
            </a:pPr>
            <a:r>
              <a:rPr lang="zh-CN" altLang="en-US" sz="2600" b="1" dirty="0">
                <a:latin typeface="黑体" pitchFamily="2" charset="-122"/>
              </a:rPr>
              <a:t>汉字的字形表示</a:t>
            </a:r>
          </a:p>
          <a:p>
            <a:pPr>
              <a:lnSpc>
                <a:spcPct val="130000"/>
              </a:lnSpc>
              <a:buFont typeface="Wingdings" pitchFamily="2" charset="2"/>
              <a:buNone/>
            </a:pPr>
            <a:r>
              <a:rPr lang="zh-CN" altLang="zh-CN" sz="2200" b="1" dirty="0">
                <a:latin typeface="楷体_GB2312" pitchFamily="49" charset="-122"/>
                <a:ea typeface="楷体_GB2312" pitchFamily="49" charset="-122"/>
              </a:rPr>
              <a:t>     为了方便输入，系统并不要求直接输入内码，而只要求用一些可区别的信息，只要能与内码相对应即可，这种输入的可区别信息的码，称为</a:t>
            </a:r>
            <a:r>
              <a:rPr lang="zh-CN" altLang="zh-CN" sz="2200" b="1" dirty="0">
                <a:solidFill>
                  <a:srgbClr val="C00000"/>
                </a:solidFill>
                <a:latin typeface="楷体_GB2312" pitchFamily="49" charset="-122"/>
                <a:ea typeface="楷体_GB2312" pitchFamily="49" charset="-122"/>
              </a:rPr>
              <a:t>外部输入码</a:t>
            </a:r>
            <a:r>
              <a:rPr lang="zh-CN" altLang="zh-CN" sz="2200" b="1" dirty="0">
                <a:latin typeface="楷体_GB2312" pitchFamily="49" charset="-122"/>
                <a:ea typeface="楷体_GB2312" pitchFamily="49" charset="-122"/>
              </a:rPr>
              <a:t>，简称外部码或输入码。</a:t>
            </a:r>
          </a:p>
          <a:p>
            <a:pPr>
              <a:lnSpc>
                <a:spcPct val="130000"/>
              </a:lnSpc>
              <a:buFont typeface="Wingdings" pitchFamily="2" charset="2"/>
              <a:buNone/>
            </a:pPr>
            <a:r>
              <a:rPr lang="zh-CN" altLang="zh-CN" sz="2200" b="1" dirty="0">
                <a:latin typeface="楷体_GB2312" pitchFamily="49" charset="-122"/>
                <a:ea typeface="楷体_GB2312" pitchFamily="49" charset="-122"/>
              </a:rPr>
              <a:t>     采用不同的汉字输入方法（不同的输入码），只要通过转换输入字典，便可与内码建立对应关系，而该内码又与字形表示有着严格的一一对应关系。亦即，输入码可有多种，但内码是唯一的</a:t>
            </a:r>
            <a:r>
              <a:rPr lang="zh-CN" altLang="zh-CN" sz="2200" b="1" dirty="0" smtClean="0">
                <a:latin typeface="楷体_GB2312" pitchFamily="49" charset="-122"/>
                <a:ea typeface="楷体_GB2312" pitchFamily="49" charset="-122"/>
              </a:rPr>
              <a:t>。</a:t>
            </a:r>
            <a:endParaRPr lang="en-US" altLang="zh-CN" sz="2200" b="1" dirty="0" smtClean="0">
              <a:latin typeface="楷体_GB2312" pitchFamily="49" charset="-122"/>
              <a:ea typeface="楷体_GB2312" pitchFamily="49" charset="-122"/>
            </a:endParaRPr>
          </a:p>
          <a:p>
            <a:pPr>
              <a:lnSpc>
                <a:spcPct val="130000"/>
              </a:lnSpc>
              <a:buFont typeface="Wingdings" pitchFamily="2" charset="2"/>
              <a:buNone/>
            </a:pPr>
            <a:r>
              <a:rPr lang="zh-CN" altLang="en-US" sz="2200" b="1" dirty="0" smtClean="0">
                <a:latin typeface="楷体_GB2312" pitchFamily="49" charset="-122"/>
                <a:ea typeface="楷体_GB2312" pitchFamily="49" charset="-122"/>
              </a:rPr>
              <a:t>例如：“汉”的标准拼音输入码是</a:t>
            </a:r>
            <a:r>
              <a:rPr lang="en-US" altLang="zh-CN" sz="2200" b="1" dirty="0" smtClean="0">
                <a:latin typeface="楷体_GB2312" pitchFamily="49" charset="-122"/>
                <a:ea typeface="楷体_GB2312" pitchFamily="49" charset="-122"/>
              </a:rPr>
              <a:t>han4</a:t>
            </a:r>
            <a:r>
              <a:rPr lang="zh-CN" altLang="en-US" sz="2200" b="1" dirty="0" smtClean="0">
                <a:latin typeface="楷体_GB2312" pitchFamily="49" charset="-122"/>
                <a:ea typeface="楷体_GB2312" pitchFamily="49" charset="-122"/>
              </a:rPr>
              <a:t>，五笔字型输入码是</a:t>
            </a:r>
            <a:r>
              <a:rPr lang="en-US" altLang="zh-CN" sz="2200" b="1" dirty="0" smtClean="0">
                <a:latin typeface="楷体_GB2312" pitchFamily="49" charset="-122"/>
                <a:ea typeface="楷体_GB2312" pitchFamily="49" charset="-122"/>
              </a:rPr>
              <a:t>icy</a:t>
            </a:r>
            <a:endParaRPr lang="zh-CN" altLang="en-US" sz="2200" b="1" dirty="0">
              <a:latin typeface="楷体_GB2312" pitchFamily="49" charset="-122"/>
              <a:ea typeface="楷体_GB2312" pitchFamily="49" charset="-122"/>
            </a:endParaRPr>
          </a:p>
        </p:txBody>
      </p:sp>
    </p:spTree>
    <p:extLst>
      <p:ext uri="{BB962C8B-B14F-4D97-AF65-F5344CB8AC3E}">
        <p14:creationId xmlns:p14="http://schemas.microsoft.com/office/powerpoint/2010/main" val="2890184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209347">
                                            <p:txEl>
                                              <p:pRg st="0" end="0"/>
                                            </p:txEl>
                                          </p:spTgt>
                                        </p:tgtEl>
                                        <p:attrNameLst>
                                          <p:attrName>style.visibility</p:attrName>
                                        </p:attrNameLst>
                                      </p:cBhvr>
                                      <p:to>
                                        <p:strVal val="visible"/>
                                      </p:to>
                                    </p:set>
                                    <p:animEffect transition="in" filter="strips(upRight)">
                                      <p:cBhvr>
                                        <p:cTn id="7" dur="500"/>
                                        <p:tgtEl>
                                          <p:spTgt spid="1209347">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209347">
                                            <p:txEl>
                                              <p:pRg st="1" end="1"/>
                                            </p:txEl>
                                          </p:spTgt>
                                        </p:tgtEl>
                                        <p:attrNameLst>
                                          <p:attrName>style.visibility</p:attrName>
                                        </p:attrNameLst>
                                      </p:cBhvr>
                                      <p:to>
                                        <p:strVal val="visible"/>
                                      </p:to>
                                    </p:set>
                                    <p:animEffect transition="in" filter="strips(upRight)">
                                      <p:cBhvr>
                                        <p:cTn id="11" dur="500"/>
                                        <p:tgtEl>
                                          <p:spTgt spid="1209347">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209347">
                                            <p:txEl>
                                              <p:pRg st="2" end="2"/>
                                            </p:txEl>
                                          </p:spTgt>
                                        </p:tgtEl>
                                        <p:attrNameLst>
                                          <p:attrName>style.visibility</p:attrName>
                                        </p:attrNameLst>
                                      </p:cBhvr>
                                      <p:to>
                                        <p:strVal val="visible"/>
                                      </p:to>
                                    </p:set>
                                    <p:animEffect transition="in" filter="strips(upRight)">
                                      <p:cBhvr>
                                        <p:cTn id="15" dur="500"/>
                                        <p:tgtEl>
                                          <p:spTgt spid="120934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1209347">
                                            <p:txEl>
                                              <p:pRg st="3" end="3"/>
                                            </p:txEl>
                                          </p:spTgt>
                                        </p:tgtEl>
                                        <p:attrNameLst>
                                          <p:attrName>style.visibility</p:attrName>
                                        </p:attrNameLst>
                                      </p:cBhvr>
                                      <p:to>
                                        <p:strVal val="visible"/>
                                      </p:to>
                                    </p:set>
                                    <p:animEffect transition="in" filter="strips(upRight)">
                                      <p:cBhvr>
                                        <p:cTn id="20" dur="500"/>
                                        <p:tgtEl>
                                          <p:spTgt spid="1209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3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ChangeArrowheads="1"/>
          </p:cNvSpPr>
          <p:nvPr/>
        </p:nvSpPr>
        <p:spPr bwMode="auto">
          <a:xfrm>
            <a:off x="0" y="3357563"/>
            <a:ext cx="9144000" cy="3500437"/>
          </a:xfrm>
          <a:prstGeom prst="rect">
            <a:avLst/>
          </a:prstGeom>
          <a:solidFill>
            <a:schemeClr val="accent2"/>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210371" name="Rectangle 3"/>
          <p:cNvSpPr>
            <a:spLocks noGrp="1" noChangeArrowheads="1"/>
          </p:cNvSpPr>
          <p:nvPr>
            <p:ph type="title"/>
          </p:nvPr>
        </p:nvSpPr>
        <p:spPr>
          <a:xfrm>
            <a:off x="1258888" y="44450"/>
            <a:ext cx="6408737"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t>
            </a:r>
            <a:r>
              <a:rPr lang="zh-CN" altLang="en-US" sz="1800" b="0">
                <a:effectLst>
                  <a:outerShdw blurRad="38100" dist="38100" dir="2700000" algn="tl">
                    <a:srgbClr val="C0C0C0"/>
                  </a:outerShdw>
                </a:effectLst>
                <a:latin typeface="华文琥珀" pitchFamily="2" charset="-122"/>
              </a:rPr>
              <a:t>汉字编码</a:t>
            </a:r>
          </a:p>
        </p:txBody>
      </p:sp>
      <p:sp>
        <p:nvSpPr>
          <p:cNvPr id="1210372" name="Rectangle 4"/>
          <p:cNvSpPr>
            <a:spLocks noGrp="1" noChangeArrowheads="1"/>
          </p:cNvSpPr>
          <p:nvPr>
            <p:ph type="body" sz="half" idx="1"/>
          </p:nvPr>
        </p:nvSpPr>
        <p:spPr>
          <a:xfrm>
            <a:off x="395288" y="1143000"/>
            <a:ext cx="8497887" cy="5715000"/>
          </a:xfrm>
          <a:noFill/>
          <a:ln/>
          <a:extLst>
            <a:ext uri="{909E8E84-426E-40DD-AFC4-6F175D3DCCD1}">
              <a14:hiddenFill xmlns:a14="http://schemas.microsoft.com/office/drawing/2010/main">
                <a:solidFill>
                  <a:schemeClr val="accent2"/>
                </a:solidFill>
              </a14:hiddenFill>
            </a:ext>
          </a:extLst>
        </p:spPr>
        <p:txBody>
          <a:bodyPr lIns="92075" tIns="46038" rIns="92075" bIns="46038"/>
          <a:lstStyle/>
          <a:p>
            <a:pPr>
              <a:lnSpc>
                <a:spcPct val="90000"/>
              </a:lnSpc>
            </a:pPr>
            <a:r>
              <a:rPr lang="zh-CN" altLang="en-US" sz="2400" b="1" dirty="0">
                <a:latin typeface="黑体" pitchFamily="2" charset="-122"/>
              </a:rPr>
              <a:t>汉字的字形表示</a:t>
            </a:r>
          </a:p>
          <a:p>
            <a:pPr>
              <a:lnSpc>
                <a:spcPct val="90000"/>
              </a:lnSpc>
              <a:buFont typeface="Wingdings" pitchFamily="2" charset="2"/>
              <a:buNone/>
            </a:pPr>
            <a:r>
              <a:rPr lang="zh-CN" altLang="zh-CN" sz="2600" b="1" dirty="0">
                <a:latin typeface="楷体_GB2312" pitchFamily="49" charset="-122"/>
                <a:ea typeface="楷体_GB2312" pitchFamily="49" charset="-122"/>
              </a:rPr>
              <a:t>      特定的内码必须通过软件或硬件的方法，通过转</a:t>
            </a:r>
          </a:p>
          <a:p>
            <a:pPr>
              <a:lnSpc>
                <a:spcPct val="90000"/>
              </a:lnSpc>
              <a:buFont typeface="Wingdings" pitchFamily="2" charset="2"/>
              <a:buNone/>
            </a:pPr>
            <a:r>
              <a:rPr lang="zh-CN" altLang="zh-CN" sz="2600" b="1" dirty="0">
                <a:latin typeface="楷体_GB2312" pitchFamily="49" charset="-122"/>
                <a:ea typeface="楷体_GB2312" pitchFamily="49" charset="-122"/>
              </a:rPr>
              <a:t>换输出字典或转换函数获得对应的字形表示，以完成文</a:t>
            </a:r>
          </a:p>
          <a:p>
            <a:pPr>
              <a:lnSpc>
                <a:spcPct val="90000"/>
              </a:lnSpc>
              <a:buFont typeface="Wingdings" pitchFamily="2" charset="2"/>
              <a:buNone/>
            </a:pPr>
            <a:r>
              <a:rPr lang="zh-CN" altLang="zh-CN" sz="2600" b="1" dirty="0">
                <a:latin typeface="楷体_GB2312" pitchFamily="49" charset="-122"/>
                <a:ea typeface="楷体_GB2312" pitchFamily="49" charset="-122"/>
              </a:rPr>
              <a:t>字的显示和打印。</a:t>
            </a:r>
          </a:p>
          <a:p>
            <a:pPr>
              <a:lnSpc>
                <a:spcPct val="90000"/>
              </a:lnSpc>
              <a:buFont typeface="Wingdings" pitchFamily="2" charset="2"/>
              <a:buNone/>
            </a:pPr>
            <a:endParaRPr lang="zh-CN" altLang="zh-CN" sz="2600" b="1" dirty="0">
              <a:latin typeface="楷体_GB2312" pitchFamily="49" charset="-122"/>
              <a:ea typeface="楷体_GB2312" pitchFamily="49" charset="-122"/>
            </a:endParaRPr>
          </a:p>
          <a:p>
            <a:pPr>
              <a:lnSpc>
                <a:spcPct val="90000"/>
              </a:lnSpc>
              <a:buFont typeface="Wingdings" pitchFamily="2" charset="2"/>
              <a:buNone/>
            </a:pPr>
            <a:endParaRPr lang="zh-CN" altLang="zh-CN" sz="2600" b="1" dirty="0">
              <a:solidFill>
                <a:schemeClr val="bg1"/>
              </a:solidFill>
              <a:latin typeface="楷体_GB2312" pitchFamily="49" charset="-122"/>
              <a:ea typeface="楷体_GB2312" pitchFamily="49" charset="-122"/>
            </a:endParaRPr>
          </a:p>
          <a:p>
            <a:pPr>
              <a:lnSpc>
                <a:spcPct val="90000"/>
              </a:lnSpc>
              <a:buFont typeface="Wingdings" pitchFamily="2" charset="2"/>
              <a:buNone/>
            </a:pPr>
            <a:endParaRPr lang="zh-CN" altLang="zh-CN" sz="2600" b="1" dirty="0">
              <a:solidFill>
                <a:schemeClr val="bg1"/>
              </a:solidFill>
              <a:latin typeface="楷体_GB2312" pitchFamily="49" charset="-122"/>
              <a:ea typeface="楷体_GB2312" pitchFamily="49" charset="-122"/>
            </a:endParaRPr>
          </a:p>
          <a:p>
            <a:pPr>
              <a:lnSpc>
                <a:spcPct val="90000"/>
              </a:lnSpc>
              <a:buFont typeface="Wingdings" pitchFamily="2" charset="2"/>
              <a:buNone/>
            </a:pPr>
            <a:endParaRPr lang="zh-CN" altLang="zh-CN" sz="2600" b="1" dirty="0">
              <a:solidFill>
                <a:schemeClr val="bg1"/>
              </a:solidFill>
              <a:latin typeface="楷体_GB2312" pitchFamily="49" charset="-122"/>
              <a:ea typeface="楷体_GB2312" pitchFamily="49" charset="-122"/>
            </a:endParaRPr>
          </a:p>
          <a:p>
            <a:pPr>
              <a:lnSpc>
                <a:spcPct val="90000"/>
              </a:lnSpc>
              <a:buFont typeface="Wingdings" pitchFamily="2" charset="2"/>
              <a:buNone/>
            </a:pPr>
            <a:endParaRPr lang="zh-CN" altLang="zh-CN" sz="2600" b="1" dirty="0">
              <a:solidFill>
                <a:schemeClr val="bg1"/>
              </a:solidFill>
              <a:latin typeface="楷体_GB2312" pitchFamily="49" charset="-122"/>
              <a:ea typeface="楷体_GB2312" pitchFamily="49" charset="-122"/>
            </a:endParaRPr>
          </a:p>
          <a:p>
            <a:pPr>
              <a:lnSpc>
                <a:spcPct val="70000"/>
              </a:lnSpc>
              <a:buFont typeface="Wingdings" pitchFamily="2" charset="2"/>
              <a:buNone/>
            </a:pPr>
            <a:r>
              <a:rPr lang="zh-CN" altLang="zh-CN" sz="2600" b="1" dirty="0">
                <a:solidFill>
                  <a:schemeClr val="bg1"/>
                </a:solidFill>
                <a:latin typeface="楷体_GB2312" pitchFamily="49" charset="-122"/>
                <a:ea typeface="楷体_GB2312" pitchFamily="49" charset="-122"/>
              </a:rPr>
              <a:t>      </a:t>
            </a:r>
          </a:p>
          <a:p>
            <a:pPr>
              <a:lnSpc>
                <a:spcPct val="70000"/>
              </a:lnSpc>
              <a:buFont typeface="Wingdings" pitchFamily="2" charset="2"/>
              <a:buNone/>
            </a:pPr>
            <a:r>
              <a:rPr lang="zh-CN" altLang="zh-CN" sz="2600" b="1" dirty="0">
                <a:solidFill>
                  <a:schemeClr val="bg1"/>
                </a:solidFill>
                <a:latin typeface="楷体_GB2312" pitchFamily="49" charset="-122"/>
                <a:ea typeface="楷体_GB2312" pitchFamily="49" charset="-122"/>
              </a:rPr>
              <a:t>     </a:t>
            </a:r>
            <a:endParaRPr lang="zh-CN" altLang="en-US" sz="2600" b="1" dirty="0">
              <a:solidFill>
                <a:schemeClr val="bg1"/>
              </a:solidFill>
              <a:latin typeface="楷体_GB2312" pitchFamily="49" charset="-122"/>
              <a:ea typeface="楷体_GB2312" pitchFamily="49" charset="-122"/>
            </a:endParaRPr>
          </a:p>
          <a:p>
            <a:pPr>
              <a:lnSpc>
                <a:spcPct val="70000"/>
              </a:lnSpc>
              <a:buFont typeface="Wingdings" pitchFamily="2" charset="2"/>
              <a:buNone/>
            </a:pPr>
            <a:endParaRPr lang="zh-CN" altLang="en-US" sz="2600" b="1" dirty="0">
              <a:solidFill>
                <a:schemeClr val="bg1"/>
              </a:solidFill>
              <a:latin typeface="楷体_GB2312" pitchFamily="49" charset="-122"/>
              <a:ea typeface="楷体_GB2312" pitchFamily="49" charset="-122"/>
            </a:endParaRPr>
          </a:p>
          <a:p>
            <a:pPr>
              <a:lnSpc>
                <a:spcPct val="70000"/>
              </a:lnSpc>
              <a:buFont typeface="Wingdings" pitchFamily="2" charset="2"/>
              <a:buNone/>
            </a:pPr>
            <a:r>
              <a:rPr lang="zh-CN" altLang="zh-CN" sz="2600" b="1" dirty="0">
                <a:solidFill>
                  <a:schemeClr val="bg1"/>
                </a:solidFill>
                <a:latin typeface="楷体_GB2312" pitchFamily="49" charset="-122"/>
                <a:ea typeface="楷体_GB2312" pitchFamily="49" charset="-122"/>
              </a:rPr>
              <a:t>外部输入码、内部码及字形表示之间的关系</a:t>
            </a:r>
            <a:endParaRPr lang="zh-CN" altLang="en-US" sz="2600" b="1" dirty="0">
              <a:solidFill>
                <a:schemeClr val="bg1"/>
              </a:solidFill>
              <a:latin typeface="楷体_GB2312" pitchFamily="49" charset="-122"/>
              <a:ea typeface="楷体_GB2312" pitchFamily="49" charset="-122"/>
            </a:endParaRPr>
          </a:p>
        </p:txBody>
      </p:sp>
      <p:grpSp>
        <p:nvGrpSpPr>
          <p:cNvPr id="1210373" name="Group 5"/>
          <p:cNvGrpSpPr>
            <a:grpSpLocks/>
          </p:cNvGrpSpPr>
          <p:nvPr/>
        </p:nvGrpSpPr>
        <p:grpSpPr bwMode="auto">
          <a:xfrm>
            <a:off x="990600" y="3464458"/>
            <a:ext cx="6443663" cy="2234666"/>
            <a:chOff x="624" y="2129"/>
            <a:chExt cx="4059" cy="1692"/>
          </a:xfrm>
        </p:grpSpPr>
        <p:sp>
          <p:nvSpPr>
            <p:cNvPr id="1210374" name="Text Box 6"/>
            <p:cNvSpPr txBox="1">
              <a:spLocks noChangeArrowheads="1"/>
            </p:cNvSpPr>
            <p:nvPr/>
          </p:nvSpPr>
          <p:spPr bwMode="auto">
            <a:xfrm>
              <a:off x="624" y="2129"/>
              <a:ext cx="1086" cy="3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dirty="0">
                  <a:solidFill>
                    <a:schemeClr val="accent2"/>
                  </a:solidFill>
                  <a:ea typeface="隶书" pitchFamily="49" charset="-122"/>
                </a:rPr>
                <a:t>外部</a:t>
              </a:r>
              <a:r>
                <a:rPr kumimoji="1" lang="zh-CN" altLang="en-US" dirty="0">
                  <a:solidFill>
                    <a:srgbClr val="FF0000"/>
                  </a:solidFill>
                  <a:ea typeface="隶书" pitchFamily="49" charset="-122"/>
                </a:rPr>
                <a:t>输入码</a:t>
              </a:r>
              <a:endParaRPr kumimoji="1" lang="zh-CN" altLang="en-US" sz="4800" b="0" i="1" dirty="0">
                <a:solidFill>
                  <a:srgbClr val="FF0000"/>
                </a:solidFill>
              </a:endParaRPr>
            </a:p>
          </p:txBody>
        </p:sp>
        <p:sp>
          <p:nvSpPr>
            <p:cNvPr id="1210375" name="Text Box 7"/>
            <p:cNvSpPr txBox="1">
              <a:spLocks noChangeArrowheads="1"/>
            </p:cNvSpPr>
            <p:nvPr/>
          </p:nvSpPr>
          <p:spPr bwMode="auto">
            <a:xfrm>
              <a:off x="723" y="2803"/>
              <a:ext cx="888" cy="34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dirty="0">
                  <a:solidFill>
                    <a:schemeClr val="accent2"/>
                  </a:solidFill>
                  <a:ea typeface="隶书" pitchFamily="49" charset="-122"/>
                </a:rPr>
                <a:t>输入设备</a:t>
              </a:r>
              <a:endParaRPr kumimoji="1" lang="zh-CN" altLang="en-US" sz="4800" b="0" i="1" dirty="0">
                <a:solidFill>
                  <a:srgbClr val="FFFF66"/>
                </a:solidFill>
              </a:endParaRPr>
            </a:p>
          </p:txBody>
        </p:sp>
        <p:sp>
          <p:nvSpPr>
            <p:cNvPr id="1210376" name="Text Box 8"/>
            <p:cNvSpPr txBox="1">
              <a:spLocks noChangeArrowheads="1"/>
            </p:cNvSpPr>
            <p:nvPr/>
          </p:nvSpPr>
          <p:spPr bwMode="auto">
            <a:xfrm>
              <a:off x="2163" y="2179"/>
              <a:ext cx="888" cy="34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dirty="0">
                  <a:solidFill>
                    <a:schemeClr val="accent2"/>
                  </a:solidFill>
                  <a:ea typeface="隶书" pitchFamily="49" charset="-122"/>
                </a:rPr>
                <a:t>内部处理</a:t>
              </a:r>
              <a:endParaRPr kumimoji="1" lang="zh-CN" altLang="en-US" sz="4800" b="0" i="1" dirty="0">
                <a:solidFill>
                  <a:srgbClr val="FFFF66"/>
                </a:solidFill>
              </a:endParaRPr>
            </a:p>
          </p:txBody>
        </p:sp>
        <p:sp>
          <p:nvSpPr>
            <p:cNvPr id="1210377" name="Text Box 9"/>
            <p:cNvSpPr txBox="1">
              <a:spLocks noChangeArrowheads="1"/>
            </p:cNvSpPr>
            <p:nvPr/>
          </p:nvSpPr>
          <p:spPr bwMode="auto">
            <a:xfrm>
              <a:off x="2259" y="2801"/>
              <a:ext cx="695" cy="3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dirty="0">
                  <a:solidFill>
                    <a:srgbClr val="FF0000"/>
                  </a:solidFill>
                  <a:ea typeface="隶书" pitchFamily="49" charset="-122"/>
                </a:rPr>
                <a:t>内部码</a:t>
              </a:r>
              <a:endParaRPr kumimoji="1" lang="zh-CN" altLang="en-US" sz="4800" b="0" i="1" dirty="0">
                <a:solidFill>
                  <a:srgbClr val="FF0000"/>
                </a:solidFill>
              </a:endParaRPr>
            </a:p>
          </p:txBody>
        </p:sp>
        <p:sp>
          <p:nvSpPr>
            <p:cNvPr id="1210378" name="Text Box 10"/>
            <p:cNvSpPr txBox="1">
              <a:spLocks noChangeArrowheads="1"/>
            </p:cNvSpPr>
            <p:nvPr/>
          </p:nvSpPr>
          <p:spPr bwMode="auto">
            <a:xfrm>
              <a:off x="3937" y="2801"/>
              <a:ext cx="698" cy="3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dirty="0" smtClean="0">
                  <a:solidFill>
                    <a:srgbClr val="FF0000"/>
                  </a:solidFill>
                  <a:ea typeface="隶书" pitchFamily="49" charset="-122"/>
                </a:rPr>
                <a:t>字形码</a:t>
              </a:r>
              <a:endParaRPr kumimoji="1" lang="zh-CN" altLang="en-US" sz="4800" b="0" i="1" dirty="0">
                <a:solidFill>
                  <a:srgbClr val="FF0000"/>
                </a:solidFill>
              </a:endParaRPr>
            </a:p>
          </p:txBody>
        </p:sp>
        <p:sp>
          <p:nvSpPr>
            <p:cNvPr id="1210379" name="Text Box 11"/>
            <p:cNvSpPr txBox="1">
              <a:spLocks noChangeArrowheads="1"/>
            </p:cNvSpPr>
            <p:nvPr/>
          </p:nvSpPr>
          <p:spPr bwMode="auto">
            <a:xfrm>
              <a:off x="3795" y="2179"/>
              <a:ext cx="888" cy="34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a:solidFill>
                    <a:schemeClr val="accent2"/>
                  </a:solidFill>
                  <a:ea typeface="隶书" pitchFamily="49" charset="-122"/>
                </a:rPr>
                <a:t>输出设备</a:t>
              </a:r>
              <a:endParaRPr kumimoji="1" lang="zh-CN" altLang="en-US" sz="4800" b="0" i="1">
                <a:solidFill>
                  <a:srgbClr val="FFFF66"/>
                </a:solidFill>
              </a:endParaRPr>
            </a:p>
          </p:txBody>
        </p:sp>
        <p:sp>
          <p:nvSpPr>
            <p:cNvPr id="1210380" name="Text Box 12"/>
            <p:cNvSpPr txBox="1">
              <a:spLocks noChangeArrowheads="1"/>
            </p:cNvSpPr>
            <p:nvPr/>
          </p:nvSpPr>
          <p:spPr bwMode="auto">
            <a:xfrm>
              <a:off x="1443" y="3475"/>
              <a:ext cx="888" cy="34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a:solidFill>
                    <a:schemeClr val="accent2"/>
                  </a:solidFill>
                  <a:ea typeface="隶书" pitchFamily="49" charset="-122"/>
                </a:rPr>
                <a:t>输入字典</a:t>
              </a:r>
              <a:endParaRPr kumimoji="1" lang="zh-CN" altLang="en-US" sz="4800" b="0" i="1">
                <a:solidFill>
                  <a:srgbClr val="FFFF66"/>
                </a:solidFill>
              </a:endParaRPr>
            </a:p>
          </p:txBody>
        </p:sp>
        <p:sp>
          <p:nvSpPr>
            <p:cNvPr id="1210381" name="Text Box 13"/>
            <p:cNvSpPr txBox="1">
              <a:spLocks noChangeArrowheads="1"/>
            </p:cNvSpPr>
            <p:nvPr/>
          </p:nvSpPr>
          <p:spPr bwMode="auto">
            <a:xfrm>
              <a:off x="3122" y="3475"/>
              <a:ext cx="888" cy="34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a:solidFill>
                    <a:schemeClr val="accent2"/>
                  </a:solidFill>
                  <a:ea typeface="隶书" pitchFamily="49" charset="-122"/>
                </a:rPr>
                <a:t>输出字典</a:t>
              </a:r>
              <a:endParaRPr kumimoji="1" lang="zh-CN" altLang="en-US" sz="4800" b="0" i="1">
                <a:solidFill>
                  <a:srgbClr val="FFFF66"/>
                </a:solidFill>
              </a:endParaRPr>
            </a:p>
          </p:txBody>
        </p:sp>
        <p:sp>
          <p:nvSpPr>
            <p:cNvPr id="1210382" name="Line 14"/>
            <p:cNvSpPr>
              <a:spLocks noChangeShapeType="1"/>
            </p:cNvSpPr>
            <p:nvPr/>
          </p:nvSpPr>
          <p:spPr bwMode="auto">
            <a:xfrm>
              <a:off x="1104" y="2448"/>
              <a:ext cx="0" cy="384"/>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83" name="Line 15"/>
            <p:cNvSpPr>
              <a:spLocks noChangeShapeType="1"/>
            </p:cNvSpPr>
            <p:nvPr/>
          </p:nvSpPr>
          <p:spPr bwMode="auto">
            <a:xfrm>
              <a:off x="2736" y="2448"/>
              <a:ext cx="0" cy="384"/>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84" name="Line 16"/>
            <p:cNvSpPr>
              <a:spLocks noChangeShapeType="1"/>
            </p:cNvSpPr>
            <p:nvPr/>
          </p:nvSpPr>
          <p:spPr bwMode="auto">
            <a:xfrm>
              <a:off x="1104" y="3120"/>
              <a:ext cx="0" cy="480"/>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85" name="Line 17"/>
            <p:cNvSpPr>
              <a:spLocks noChangeShapeType="1"/>
            </p:cNvSpPr>
            <p:nvPr/>
          </p:nvSpPr>
          <p:spPr bwMode="auto">
            <a:xfrm>
              <a:off x="2736" y="3168"/>
              <a:ext cx="0" cy="480"/>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86" name="Line 18"/>
            <p:cNvSpPr>
              <a:spLocks noChangeShapeType="1"/>
            </p:cNvSpPr>
            <p:nvPr/>
          </p:nvSpPr>
          <p:spPr bwMode="auto">
            <a:xfrm flipV="1">
              <a:off x="4224" y="3120"/>
              <a:ext cx="0" cy="480"/>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87" name="Line 19"/>
            <p:cNvSpPr>
              <a:spLocks noChangeShapeType="1"/>
            </p:cNvSpPr>
            <p:nvPr/>
          </p:nvSpPr>
          <p:spPr bwMode="auto">
            <a:xfrm flipV="1">
              <a:off x="2448" y="2496"/>
              <a:ext cx="0" cy="336"/>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88" name="Line 20"/>
            <p:cNvSpPr>
              <a:spLocks noChangeShapeType="1"/>
            </p:cNvSpPr>
            <p:nvPr/>
          </p:nvSpPr>
          <p:spPr bwMode="auto">
            <a:xfrm flipV="1">
              <a:off x="2448" y="3120"/>
              <a:ext cx="0" cy="528"/>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89" name="Line 21"/>
            <p:cNvSpPr>
              <a:spLocks noChangeShapeType="1"/>
            </p:cNvSpPr>
            <p:nvPr/>
          </p:nvSpPr>
          <p:spPr bwMode="auto">
            <a:xfrm>
              <a:off x="3936" y="3600"/>
              <a:ext cx="336" cy="0"/>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90" name="Line 22"/>
            <p:cNvSpPr>
              <a:spLocks noChangeShapeType="1"/>
            </p:cNvSpPr>
            <p:nvPr/>
          </p:nvSpPr>
          <p:spPr bwMode="auto">
            <a:xfrm flipV="1">
              <a:off x="4224" y="2496"/>
              <a:ext cx="0" cy="336"/>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91" name="Line 23"/>
            <p:cNvSpPr>
              <a:spLocks noChangeShapeType="1"/>
            </p:cNvSpPr>
            <p:nvPr/>
          </p:nvSpPr>
          <p:spPr bwMode="auto">
            <a:xfrm>
              <a:off x="2736" y="3648"/>
              <a:ext cx="384" cy="0"/>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92" name="Line 24"/>
            <p:cNvSpPr>
              <a:spLocks noChangeShapeType="1"/>
            </p:cNvSpPr>
            <p:nvPr/>
          </p:nvSpPr>
          <p:spPr bwMode="auto">
            <a:xfrm>
              <a:off x="1104" y="3600"/>
              <a:ext cx="336" cy="0"/>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393" name="Line 25"/>
            <p:cNvSpPr>
              <a:spLocks noChangeShapeType="1"/>
            </p:cNvSpPr>
            <p:nvPr/>
          </p:nvSpPr>
          <p:spPr bwMode="auto">
            <a:xfrm>
              <a:off x="2304" y="3648"/>
              <a:ext cx="192" cy="0"/>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262476072"/>
      </p:ext>
    </p:extLst>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1331913" y="115888"/>
            <a:ext cx="6369050" cy="6921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t>
            </a:r>
            <a:r>
              <a:rPr lang="zh-CN" altLang="en-US" sz="1800" b="0">
                <a:effectLst>
                  <a:outerShdw blurRad="38100" dist="38100" dir="2700000" algn="tl">
                    <a:srgbClr val="C0C0C0"/>
                  </a:outerShdw>
                </a:effectLst>
                <a:latin typeface="华文琥珀" pitchFamily="2" charset="-122"/>
              </a:rPr>
              <a:t>汉字编码</a:t>
            </a:r>
          </a:p>
        </p:txBody>
      </p:sp>
      <p:sp>
        <p:nvSpPr>
          <p:cNvPr id="1211395" name="Rectangle 3"/>
          <p:cNvSpPr>
            <a:spLocks noGrp="1" noChangeArrowheads="1"/>
          </p:cNvSpPr>
          <p:nvPr>
            <p:ph type="body" sz="half" idx="1"/>
          </p:nvPr>
        </p:nvSpPr>
        <p:spPr>
          <a:xfrm>
            <a:off x="179388" y="1052513"/>
            <a:ext cx="8713787" cy="4897437"/>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20000"/>
              </a:lnSpc>
            </a:pPr>
            <a:r>
              <a:rPr lang="zh-CN" altLang="en-US" sz="2600" b="1" dirty="0">
                <a:latin typeface="黑体" pitchFamily="2" charset="-122"/>
              </a:rPr>
              <a:t>汉字的字形表示</a:t>
            </a:r>
          </a:p>
          <a:p>
            <a:pPr>
              <a:lnSpc>
                <a:spcPct val="120000"/>
              </a:lnSpc>
              <a:buFont typeface="Wingdings" pitchFamily="2" charset="2"/>
              <a:buNone/>
            </a:pPr>
            <a:r>
              <a:rPr lang="zh-CN" altLang="en-US" sz="2200" b="1" dirty="0">
                <a:latin typeface="楷体_GB2312" pitchFamily="49" charset="-122"/>
                <a:ea typeface="楷体_GB2312" pitchFamily="49" charset="-122"/>
              </a:rPr>
              <a:t>      汉字字形表示的实现方法：</a:t>
            </a:r>
            <a:r>
              <a:rPr lang="zh-CN" altLang="en-US" sz="2600" b="1" dirty="0">
                <a:solidFill>
                  <a:srgbClr val="FF0000"/>
                </a:solidFill>
                <a:latin typeface="楷体_GB2312" pitchFamily="49" charset="-122"/>
                <a:ea typeface="楷体_GB2312" pitchFamily="49" charset="-122"/>
              </a:rPr>
              <a:t>点阵式和矢量式</a:t>
            </a:r>
            <a:r>
              <a:rPr lang="zh-CN" altLang="en-US" sz="2200" b="1" dirty="0">
                <a:latin typeface="楷体_GB2312" pitchFamily="49" charset="-122"/>
                <a:ea typeface="楷体_GB2312" pitchFamily="49" charset="-122"/>
              </a:rPr>
              <a:t>。</a:t>
            </a:r>
          </a:p>
          <a:p>
            <a:pPr>
              <a:lnSpc>
                <a:spcPct val="120000"/>
              </a:lnSpc>
              <a:buFont typeface="Wingdings" pitchFamily="2" charset="2"/>
              <a:buNone/>
            </a:pPr>
            <a:r>
              <a:rPr lang="zh-CN" altLang="en-US" sz="2200" b="1" dirty="0">
                <a:latin typeface="楷体_GB2312" pitchFamily="49" charset="-122"/>
                <a:ea typeface="楷体_GB2312" pitchFamily="49" charset="-122"/>
              </a:rPr>
              <a:t>      点阵式方法是将一个汉字或符号用二维平面上的若干个不连续的点来表示，有点初用</a:t>
            </a:r>
            <a:r>
              <a:rPr lang="en-US" altLang="zh-CN" sz="2200" b="1" dirty="0">
                <a:latin typeface="楷体_GB2312" pitchFamily="49" charset="-122"/>
                <a:ea typeface="楷体_GB2312" pitchFamily="49" charset="-122"/>
              </a:rPr>
              <a:t>1</a:t>
            </a:r>
            <a:r>
              <a:rPr lang="zh-CN" altLang="en-US" sz="2200" b="1" dirty="0">
                <a:latin typeface="楷体_GB2312" pitchFamily="49" charset="-122"/>
                <a:ea typeface="楷体_GB2312" pitchFamily="49" charset="-122"/>
              </a:rPr>
              <a:t>表示，无点处用</a:t>
            </a:r>
            <a:r>
              <a:rPr lang="en-US" altLang="zh-CN" sz="2200" b="1" dirty="0">
                <a:latin typeface="楷体_GB2312" pitchFamily="49" charset="-122"/>
                <a:ea typeface="楷体_GB2312" pitchFamily="49" charset="-122"/>
              </a:rPr>
              <a:t>0</a:t>
            </a:r>
            <a:r>
              <a:rPr lang="zh-CN" altLang="en-US" sz="2200" b="1" dirty="0">
                <a:latin typeface="楷体_GB2312" pitchFamily="49" charset="-122"/>
                <a:ea typeface="楷体_GB2312" pitchFamily="49" charset="-122"/>
              </a:rPr>
              <a:t>表示。这样一来就可得到一个汉字或字符图形的二进制表示信息，称为字模。</a:t>
            </a:r>
          </a:p>
          <a:p>
            <a:pPr>
              <a:lnSpc>
                <a:spcPct val="120000"/>
              </a:lnSpc>
              <a:buFont typeface="Wingdings" pitchFamily="2" charset="2"/>
              <a:buNone/>
            </a:pPr>
            <a:r>
              <a:rPr lang="zh-CN" altLang="en-US" sz="2200" b="1" dirty="0">
                <a:latin typeface="楷体_GB2312" pitchFamily="49" charset="-122"/>
                <a:ea typeface="楷体_GB2312" pitchFamily="49" charset="-122"/>
              </a:rPr>
              <a:t>      点阵法中一个汉字所占字节与点阵大小有关，应等于：</a:t>
            </a:r>
          </a:p>
          <a:p>
            <a:pPr>
              <a:lnSpc>
                <a:spcPct val="120000"/>
              </a:lnSpc>
              <a:buFont typeface="Wingdings" pitchFamily="2" charset="2"/>
              <a:buNone/>
            </a:pPr>
            <a:r>
              <a:rPr lang="zh-CN" altLang="en-US" sz="2600" b="1" dirty="0">
                <a:solidFill>
                  <a:schemeClr val="tx2"/>
                </a:solidFill>
                <a:latin typeface="楷体_GB2312" pitchFamily="49" charset="-122"/>
                <a:ea typeface="楷体_GB2312" pitchFamily="49" charset="-122"/>
              </a:rPr>
              <a:t>         行点数</a:t>
            </a:r>
            <a:r>
              <a:rPr lang="en-US" altLang="zh-CN" sz="2600" b="1" dirty="0">
                <a:solidFill>
                  <a:schemeClr val="tx2"/>
                </a:solidFill>
                <a:latin typeface="楷体_GB2312" pitchFamily="49" charset="-122"/>
                <a:ea typeface="楷体_GB2312" pitchFamily="49" charset="-122"/>
              </a:rPr>
              <a:t>×</a:t>
            </a:r>
            <a:r>
              <a:rPr lang="zh-CN" altLang="en-US" sz="2600" b="1" dirty="0">
                <a:solidFill>
                  <a:schemeClr val="tx2"/>
                </a:solidFill>
                <a:latin typeface="楷体_GB2312" pitchFamily="49" charset="-122"/>
                <a:ea typeface="楷体_GB2312" pitchFamily="49" charset="-122"/>
              </a:rPr>
              <a:t>列点数</a:t>
            </a:r>
            <a:r>
              <a:rPr lang="en-US" altLang="zh-CN" sz="2600" b="1" dirty="0">
                <a:solidFill>
                  <a:schemeClr val="tx2"/>
                </a:solidFill>
                <a:latin typeface="楷体_GB2312" pitchFamily="49" charset="-122"/>
                <a:ea typeface="楷体_GB2312" pitchFamily="49" charset="-122"/>
              </a:rPr>
              <a:t>/8 </a:t>
            </a:r>
            <a:r>
              <a:rPr lang="zh-CN" altLang="en-US" sz="2600" b="1" dirty="0">
                <a:solidFill>
                  <a:schemeClr val="tx2"/>
                </a:solidFill>
                <a:latin typeface="楷体_GB2312" pitchFamily="49" charset="-122"/>
                <a:ea typeface="楷体_GB2312" pitchFamily="49" charset="-122"/>
              </a:rPr>
              <a:t>（</a:t>
            </a:r>
            <a:r>
              <a:rPr lang="en-US" altLang="zh-CN" sz="2600" b="1" dirty="0">
                <a:solidFill>
                  <a:schemeClr val="tx2"/>
                </a:solidFill>
                <a:latin typeface="楷体_GB2312" pitchFamily="49" charset="-122"/>
                <a:ea typeface="楷体_GB2312" pitchFamily="49" charset="-122"/>
              </a:rPr>
              <a:t>Byte</a:t>
            </a:r>
            <a:r>
              <a:rPr lang="zh-CN" altLang="en-US" sz="2600" b="1" dirty="0">
                <a:solidFill>
                  <a:schemeClr val="tx2"/>
                </a:solidFill>
                <a:latin typeface="楷体_GB2312" pitchFamily="49" charset="-122"/>
                <a:ea typeface="楷体_GB2312" pitchFamily="49" charset="-122"/>
              </a:rPr>
              <a:t>）</a:t>
            </a:r>
          </a:p>
          <a:p>
            <a:pPr>
              <a:lnSpc>
                <a:spcPct val="120000"/>
              </a:lnSpc>
              <a:buFont typeface="Wingdings" pitchFamily="2" charset="2"/>
              <a:buNone/>
            </a:pPr>
            <a:r>
              <a:rPr lang="zh-CN" altLang="en-US" sz="2200" b="1" dirty="0">
                <a:latin typeface="楷体_GB2312" pitchFamily="49" charset="-122"/>
                <a:ea typeface="楷体_GB2312" pitchFamily="49" charset="-122"/>
              </a:rPr>
              <a:t>      若把每个汉字都用点阵表示出来，又按某种顺序存入计算机中，就成为汉字字模库，简称字库或称汉字字形产生器。</a:t>
            </a:r>
            <a:r>
              <a:rPr lang="zh-CN" altLang="en-US" sz="2200" b="1" dirty="0">
                <a:solidFill>
                  <a:srgbClr val="FFFF00"/>
                </a:solidFill>
                <a:latin typeface="楷体_GB2312" pitchFamily="49" charset="-122"/>
                <a:ea typeface="楷体_GB2312" pitchFamily="49" charset="-122"/>
              </a:rPr>
              <a:t> </a:t>
            </a:r>
          </a:p>
        </p:txBody>
      </p:sp>
    </p:spTree>
    <p:extLst>
      <p:ext uri="{BB962C8B-B14F-4D97-AF65-F5344CB8AC3E}">
        <p14:creationId xmlns:p14="http://schemas.microsoft.com/office/powerpoint/2010/main" val="4288171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211395">
                                            <p:txEl>
                                              <p:pRg st="0" end="0"/>
                                            </p:txEl>
                                          </p:spTgt>
                                        </p:tgtEl>
                                        <p:attrNameLst>
                                          <p:attrName>style.visibility</p:attrName>
                                        </p:attrNameLst>
                                      </p:cBhvr>
                                      <p:to>
                                        <p:strVal val="visible"/>
                                      </p:to>
                                    </p:set>
                                    <p:animEffect transition="in" filter="strips(upRight)">
                                      <p:cBhvr>
                                        <p:cTn id="7" dur="500"/>
                                        <p:tgtEl>
                                          <p:spTgt spid="1211395">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211395">
                                            <p:txEl>
                                              <p:pRg st="1" end="1"/>
                                            </p:txEl>
                                          </p:spTgt>
                                        </p:tgtEl>
                                        <p:attrNameLst>
                                          <p:attrName>style.visibility</p:attrName>
                                        </p:attrNameLst>
                                      </p:cBhvr>
                                      <p:to>
                                        <p:strVal val="visible"/>
                                      </p:to>
                                    </p:set>
                                    <p:animEffect transition="in" filter="strips(upRight)">
                                      <p:cBhvr>
                                        <p:cTn id="11" dur="500"/>
                                        <p:tgtEl>
                                          <p:spTgt spid="1211395">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211395">
                                            <p:txEl>
                                              <p:pRg st="2" end="2"/>
                                            </p:txEl>
                                          </p:spTgt>
                                        </p:tgtEl>
                                        <p:attrNameLst>
                                          <p:attrName>style.visibility</p:attrName>
                                        </p:attrNameLst>
                                      </p:cBhvr>
                                      <p:to>
                                        <p:strVal val="visible"/>
                                      </p:to>
                                    </p:set>
                                    <p:animEffect transition="in" filter="strips(upRight)">
                                      <p:cBhvr>
                                        <p:cTn id="15" dur="500"/>
                                        <p:tgtEl>
                                          <p:spTgt spid="1211395">
                                            <p:txEl>
                                              <p:pRg st="2" end="2"/>
                                            </p:txEl>
                                          </p:spTgt>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211395">
                                            <p:txEl>
                                              <p:pRg st="3" end="3"/>
                                            </p:txEl>
                                          </p:spTgt>
                                        </p:tgtEl>
                                        <p:attrNameLst>
                                          <p:attrName>style.visibility</p:attrName>
                                        </p:attrNameLst>
                                      </p:cBhvr>
                                      <p:to>
                                        <p:strVal val="visible"/>
                                      </p:to>
                                    </p:set>
                                    <p:animEffect transition="in" filter="strips(upRight)">
                                      <p:cBhvr>
                                        <p:cTn id="19" dur="500"/>
                                        <p:tgtEl>
                                          <p:spTgt spid="1211395">
                                            <p:txEl>
                                              <p:pRg st="3" end="3"/>
                                            </p:txEl>
                                          </p:spTgt>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1211395">
                                            <p:txEl>
                                              <p:pRg st="4" end="4"/>
                                            </p:txEl>
                                          </p:spTgt>
                                        </p:tgtEl>
                                        <p:attrNameLst>
                                          <p:attrName>style.visibility</p:attrName>
                                        </p:attrNameLst>
                                      </p:cBhvr>
                                      <p:to>
                                        <p:strVal val="visible"/>
                                      </p:to>
                                    </p:set>
                                    <p:animEffect transition="in" filter="strips(upRight)">
                                      <p:cBhvr>
                                        <p:cTn id="23" dur="500"/>
                                        <p:tgtEl>
                                          <p:spTgt spid="1211395">
                                            <p:txEl>
                                              <p:pRg st="4" end="4"/>
                                            </p:txEl>
                                          </p:spTgt>
                                        </p:tgtEl>
                                      </p:cBhvr>
                                    </p:animEffect>
                                  </p:childTnLst>
                                </p:cTn>
                              </p:par>
                            </p:childTnLst>
                          </p:cTn>
                        </p:par>
                        <p:par>
                          <p:cTn id="24" fill="hold" nodeType="afterGroup">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211395">
                                            <p:txEl>
                                              <p:pRg st="5" end="5"/>
                                            </p:txEl>
                                          </p:spTgt>
                                        </p:tgtEl>
                                        <p:attrNameLst>
                                          <p:attrName>style.visibility</p:attrName>
                                        </p:attrNameLst>
                                      </p:cBhvr>
                                      <p:to>
                                        <p:strVal val="visible"/>
                                      </p:to>
                                    </p:set>
                                    <p:animEffect transition="in" filter="strips(upRight)">
                                      <p:cBhvr>
                                        <p:cTn id="27" dur="500"/>
                                        <p:tgtEl>
                                          <p:spTgt spid="1211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39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a:xfrm>
            <a:off x="1331913" y="44450"/>
            <a:ext cx="6335712"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t>
            </a:r>
            <a:r>
              <a:rPr lang="zh-CN" altLang="en-US" sz="1800" b="0">
                <a:effectLst>
                  <a:outerShdw blurRad="38100" dist="38100" dir="2700000" algn="tl">
                    <a:srgbClr val="C0C0C0"/>
                  </a:outerShdw>
                </a:effectLst>
                <a:latin typeface="华文琥珀" pitchFamily="2" charset="-122"/>
              </a:rPr>
              <a:t>汉字编码</a:t>
            </a:r>
          </a:p>
        </p:txBody>
      </p:sp>
      <p:sp>
        <p:nvSpPr>
          <p:cNvPr id="1212419" name="Rectangle 3"/>
          <p:cNvSpPr>
            <a:spLocks noGrp="1" noChangeArrowheads="1"/>
          </p:cNvSpPr>
          <p:nvPr>
            <p:ph type="body" sz="half" idx="1"/>
          </p:nvPr>
        </p:nvSpPr>
        <p:spPr>
          <a:xfrm>
            <a:off x="323850" y="1125538"/>
            <a:ext cx="8280400" cy="46085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20000"/>
              </a:lnSpc>
            </a:pPr>
            <a:r>
              <a:rPr lang="zh-CN" altLang="en-US" sz="2600" b="1">
                <a:latin typeface="黑体" pitchFamily="2" charset="-122"/>
              </a:rPr>
              <a:t>汉字的字形表示</a:t>
            </a:r>
          </a:p>
          <a:p>
            <a:pPr>
              <a:lnSpc>
                <a:spcPct val="120000"/>
              </a:lnSpc>
              <a:buFont typeface="Wingdings" pitchFamily="2" charset="2"/>
              <a:buNone/>
            </a:pPr>
            <a:r>
              <a:rPr lang="zh-CN" altLang="en-US" sz="2200" b="1">
                <a:latin typeface="楷体_GB2312" pitchFamily="49" charset="-122"/>
                <a:ea typeface="楷体_GB2312" pitchFamily="49" charset="-122"/>
              </a:rPr>
              <a:t>      矢量式字形表示存储的是描述汉字字形的轮廓特征。将汉字分解成笔画，每种笔画使用一段段的直线（向量）近似地表示，这样每个字形都可以变成一连串的向量</a:t>
            </a:r>
            <a:r>
              <a:rPr lang="zh-CN" altLang="en-US" sz="2200"/>
              <a:t>。</a:t>
            </a:r>
          </a:p>
          <a:p>
            <a:pPr>
              <a:lnSpc>
                <a:spcPct val="120000"/>
              </a:lnSpc>
              <a:spcBef>
                <a:spcPct val="0"/>
              </a:spcBef>
              <a:buFont typeface="Wingdings" pitchFamily="2" charset="2"/>
              <a:buNone/>
            </a:pPr>
            <a:r>
              <a:rPr lang="zh-CN" altLang="en-US" sz="2200" b="1">
                <a:latin typeface="楷体_GB2312" pitchFamily="49" charset="-122"/>
                <a:ea typeface="楷体_GB2312" pitchFamily="49" charset="-122"/>
              </a:rPr>
              <a:t>      矢量表示法输出汉字时要经过计算机的计算，还原复杂，但可以方便地进行缩放、旋转等变换，与大小、分辨率无关，能得到美观、清晰、高质量的输出效果。 </a:t>
            </a:r>
          </a:p>
          <a:p>
            <a:pPr>
              <a:lnSpc>
                <a:spcPct val="120000"/>
              </a:lnSpc>
              <a:spcBef>
                <a:spcPct val="0"/>
              </a:spcBef>
              <a:buFont typeface="Wingdings" pitchFamily="2" charset="2"/>
              <a:buNone/>
            </a:pPr>
            <a:r>
              <a:rPr lang="zh-CN" altLang="en-US" sz="2200" b="1">
                <a:latin typeface="楷体_GB2312" pitchFamily="49" charset="-122"/>
                <a:ea typeface="楷体_GB2312" pitchFamily="49" charset="-122"/>
              </a:rPr>
              <a:t>      </a:t>
            </a:r>
            <a:r>
              <a:rPr lang="en-US" altLang="zh-CN" sz="2200" b="1">
                <a:latin typeface="楷体_GB2312" pitchFamily="49" charset="-122"/>
                <a:ea typeface="楷体_GB2312" pitchFamily="49" charset="-122"/>
              </a:rPr>
              <a:t>Windows</a:t>
            </a:r>
            <a:r>
              <a:rPr lang="zh-CN" altLang="en-US" sz="2200" b="1">
                <a:latin typeface="楷体_GB2312" pitchFamily="49" charset="-122"/>
                <a:ea typeface="楷体_GB2312" pitchFamily="49" charset="-122"/>
              </a:rPr>
              <a:t>操作系统中使用的</a:t>
            </a:r>
            <a:r>
              <a:rPr lang="en-US" altLang="zh-CN" sz="2200" b="1">
                <a:latin typeface="楷体_GB2312" pitchFamily="49" charset="-122"/>
                <a:ea typeface="楷体_GB2312" pitchFamily="49" charset="-122"/>
              </a:rPr>
              <a:t>TrueType</a:t>
            </a:r>
            <a:r>
              <a:rPr lang="zh-CN" altLang="en-US" sz="2200" b="1">
                <a:latin typeface="楷体_GB2312" pitchFamily="49" charset="-122"/>
                <a:ea typeface="楷体_GB2312" pitchFamily="49" charset="-122"/>
              </a:rPr>
              <a:t>技术就是汉字的矢量表示方式。</a:t>
            </a:r>
          </a:p>
        </p:txBody>
      </p:sp>
    </p:spTree>
    <p:extLst>
      <p:ext uri="{BB962C8B-B14F-4D97-AF65-F5344CB8AC3E}">
        <p14:creationId xmlns:p14="http://schemas.microsoft.com/office/powerpoint/2010/main" val="2787132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212419">
                                            <p:txEl>
                                              <p:pRg st="0" end="0"/>
                                            </p:txEl>
                                          </p:spTgt>
                                        </p:tgtEl>
                                        <p:attrNameLst>
                                          <p:attrName>style.visibility</p:attrName>
                                        </p:attrNameLst>
                                      </p:cBhvr>
                                      <p:to>
                                        <p:strVal val="visible"/>
                                      </p:to>
                                    </p:set>
                                    <p:animEffect transition="in" filter="strips(upRight)">
                                      <p:cBhvr>
                                        <p:cTn id="7" dur="500"/>
                                        <p:tgtEl>
                                          <p:spTgt spid="1212419">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212419">
                                            <p:txEl>
                                              <p:pRg st="1" end="1"/>
                                            </p:txEl>
                                          </p:spTgt>
                                        </p:tgtEl>
                                        <p:attrNameLst>
                                          <p:attrName>style.visibility</p:attrName>
                                        </p:attrNameLst>
                                      </p:cBhvr>
                                      <p:to>
                                        <p:strVal val="visible"/>
                                      </p:to>
                                    </p:set>
                                    <p:animEffect transition="in" filter="strips(upRight)">
                                      <p:cBhvr>
                                        <p:cTn id="11" dur="500"/>
                                        <p:tgtEl>
                                          <p:spTgt spid="1212419">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212419">
                                            <p:txEl>
                                              <p:pRg st="2" end="2"/>
                                            </p:txEl>
                                          </p:spTgt>
                                        </p:tgtEl>
                                        <p:attrNameLst>
                                          <p:attrName>style.visibility</p:attrName>
                                        </p:attrNameLst>
                                      </p:cBhvr>
                                      <p:to>
                                        <p:strVal val="visible"/>
                                      </p:to>
                                    </p:set>
                                    <p:animEffect transition="in" filter="strips(upRight)">
                                      <p:cBhvr>
                                        <p:cTn id="15" dur="500"/>
                                        <p:tgtEl>
                                          <p:spTgt spid="1212419">
                                            <p:txEl>
                                              <p:pRg st="2" end="2"/>
                                            </p:txEl>
                                          </p:spTgt>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212419">
                                            <p:txEl>
                                              <p:pRg st="3" end="3"/>
                                            </p:txEl>
                                          </p:spTgt>
                                        </p:tgtEl>
                                        <p:attrNameLst>
                                          <p:attrName>style.visibility</p:attrName>
                                        </p:attrNameLst>
                                      </p:cBhvr>
                                      <p:to>
                                        <p:strVal val="visible"/>
                                      </p:to>
                                    </p:set>
                                    <p:animEffect transition="in" filter="strips(upRight)">
                                      <p:cBhvr>
                                        <p:cTn id="19" dur="500"/>
                                        <p:tgtEl>
                                          <p:spTgt spid="1212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1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1331913" y="115888"/>
            <a:ext cx="6297612" cy="765175"/>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t>
            </a:r>
            <a:r>
              <a:rPr lang="zh-CN" altLang="en-US" sz="1800" b="0">
                <a:effectLst>
                  <a:outerShdw blurRad="38100" dist="38100" dir="2700000" algn="tl">
                    <a:srgbClr val="C0C0C0"/>
                  </a:outerShdw>
                </a:effectLst>
                <a:latin typeface="华文琥珀" pitchFamily="2" charset="-122"/>
              </a:rPr>
              <a:t>汉字编码</a:t>
            </a:r>
          </a:p>
        </p:txBody>
      </p:sp>
      <p:sp>
        <p:nvSpPr>
          <p:cNvPr id="1213443" name="Rectangle 3"/>
          <p:cNvSpPr>
            <a:spLocks noGrp="1" noChangeArrowheads="1"/>
          </p:cNvSpPr>
          <p:nvPr>
            <p:ph type="body" sz="half" idx="1"/>
          </p:nvPr>
        </p:nvSpPr>
        <p:spPr>
          <a:xfrm>
            <a:off x="0" y="1143000"/>
            <a:ext cx="9142413" cy="473392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buFont typeface="Marlett" pitchFamily="2" charset="2"/>
              <a:buNone/>
            </a:pP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当需要显示或打印汉字时，由内部码通过输出字典找出字库中该汉字的存放地址，然后取出汉字的点阵信息送入输出缓冲区供显示或打印。</a:t>
            </a:r>
          </a:p>
          <a:p>
            <a:pPr>
              <a:lnSpc>
                <a:spcPct val="135000"/>
              </a:lnSpc>
              <a:buFont typeface="Wingdings" pitchFamily="2" charset="2"/>
              <a:buNone/>
            </a:pPr>
            <a:r>
              <a:rPr lang="zh-CN" altLang="en-US" sz="2600" b="1" dirty="0">
                <a:latin typeface="楷体_GB2312" pitchFamily="49" charset="-122"/>
                <a:ea typeface="楷体_GB2312" pitchFamily="49" charset="-122"/>
              </a:rPr>
              <a:t>       汉字字库有：</a:t>
            </a:r>
          </a:p>
          <a:p>
            <a:pPr>
              <a:lnSpc>
                <a:spcPct val="135000"/>
              </a:lnSpc>
              <a:buFont typeface="Wingdings" pitchFamily="2" charset="2"/>
              <a:buNone/>
            </a:pPr>
            <a:r>
              <a:rPr lang="zh-CN" altLang="en-US" sz="2600" b="1" dirty="0">
                <a:latin typeface="楷体_GB2312" pitchFamily="49" charset="-122"/>
                <a:ea typeface="楷体_GB2312" pitchFamily="49" charset="-122"/>
              </a:rPr>
              <a:t>   </a:t>
            </a:r>
            <a:r>
              <a:rPr lang="en-US" altLang="zh-CN" sz="2600" b="1" dirty="0">
                <a:latin typeface="楷体_GB2312" pitchFamily="49" charset="-122"/>
                <a:ea typeface="楷体_GB2312" pitchFamily="49" charset="-122"/>
              </a:rPr>
              <a:t>16X16</a:t>
            </a:r>
            <a:r>
              <a:rPr lang="zh-CN" altLang="en-US" sz="2600" b="1" dirty="0">
                <a:latin typeface="楷体_GB2312" pitchFamily="49" charset="-122"/>
                <a:ea typeface="楷体_GB2312" pitchFamily="49" charset="-122"/>
              </a:rPr>
              <a:t>点阵（简易型）、</a:t>
            </a:r>
            <a:r>
              <a:rPr lang="en-US" altLang="zh-CN" sz="2600" b="1" dirty="0">
                <a:latin typeface="楷体_GB2312" pitchFamily="49" charset="-122"/>
                <a:ea typeface="楷体_GB2312" pitchFamily="49" charset="-122"/>
              </a:rPr>
              <a:t>24X24</a:t>
            </a:r>
            <a:r>
              <a:rPr lang="zh-CN" altLang="en-US" sz="2600" b="1" dirty="0">
                <a:latin typeface="楷体_GB2312" pitchFamily="49" charset="-122"/>
                <a:ea typeface="楷体_GB2312" pitchFamily="49" charset="-122"/>
              </a:rPr>
              <a:t>点阵（普通型）、               </a:t>
            </a:r>
            <a:r>
              <a:rPr lang="en-US" altLang="zh-CN" sz="2600" b="1" dirty="0">
                <a:latin typeface="楷体_GB2312" pitchFamily="49" charset="-122"/>
                <a:ea typeface="楷体_GB2312" pitchFamily="49" charset="-122"/>
              </a:rPr>
              <a:t>32X32</a:t>
            </a:r>
            <a:r>
              <a:rPr lang="zh-CN" altLang="en-US" sz="2600" b="1" dirty="0">
                <a:latin typeface="楷体_GB2312" pitchFamily="49" charset="-122"/>
                <a:ea typeface="楷体_GB2312" pitchFamily="49" charset="-122"/>
              </a:rPr>
              <a:t>点阵（提高型）、</a:t>
            </a:r>
            <a:r>
              <a:rPr lang="en-US" altLang="zh-CN" sz="2600" b="1" dirty="0">
                <a:latin typeface="楷体_GB2312" pitchFamily="49" charset="-122"/>
                <a:ea typeface="楷体_GB2312" pitchFamily="49" charset="-122"/>
              </a:rPr>
              <a:t>128X128</a:t>
            </a:r>
            <a:r>
              <a:rPr lang="zh-CN" altLang="en-US" sz="2600" b="1" dirty="0">
                <a:latin typeface="楷体_GB2312" pitchFamily="49" charset="-122"/>
                <a:ea typeface="楷体_GB2312" pitchFamily="49" charset="-122"/>
              </a:rPr>
              <a:t>点阵（高精密型）</a:t>
            </a:r>
          </a:p>
          <a:p>
            <a:pPr>
              <a:lnSpc>
                <a:spcPct val="135000"/>
              </a:lnSpc>
              <a:buFont typeface="Wingdings" pitchFamily="2" charset="2"/>
              <a:buNone/>
            </a:pPr>
            <a:r>
              <a:rPr lang="zh-CN" altLang="en-US" sz="2600" b="1" dirty="0">
                <a:latin typeface="楷体_GB2312" pitchFamily="49" charset="-122"/>
                <a:ea typeface="楷体_GB2312" pitchFamily="49" charset="-122"/>
              </a:rPr>
              <a:t>       汉字字库存放分两极制：一级字库（常用字），存放在汉卡中，二级字库（非常用字），存放在外存储器上。</a:t>
            </a:r>
          </a:p>
        </p:txBody>
      </p:sp>
    </p:spTree>
    <p:extLst>
      <p:ext uri="{BB962C8B-B14F-4D97-AF65-F5344CB8AC3E}">
        <p14:creationId xmlns:p14="http://schemas.microsoft.com/office/powerpoint/2010/main" val="24322771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213443">
                                            <p:txEl>
                                              <p:pRg st="0" end="0"/>
                                            </p:txEl>
                                          </p:spTgt>
                                        </p:tgtEl>
                                        <p:attrNameLst>
                                          <p:attrName>style.visibility</p:attrName>
                                        </p:attrNameLst>
                                      </p:cBhvr>
                                      <p:to>
                                        <p:strVal val="visible"/>
                                      </p:to>
                                    </p:set>
                                    <p:animEffect transition="in" filter="strips(upRight)">
                                      <p:cBhvr>
                                        <p:cTn id="7" dur="500"/>
                                        <p:tgtEl>
                                          <p:spTgt spid="1213443">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213443">
                                            <p:txEl>
                                              <p:pRg st="1" end="1"/>
                                            </p:txEl>
                                          </p:spTgt>
                                        </p:tgtEl>
                                        <p:attrNameLst>
                                          <p:attrName>style.visibility</p:attrName>
                                        </p:attrNameLst>
                                      </p:cBhvr>
                                      <p:to>
                                        <p:strVal val="visible"/>
                                      </p:to>
                                    </p:set>
                                    <p:animEffect transition="in" filter="strips(upRight)">
                                      <p:cBhvr>
                                        <p:cTn id="11" dur="500"/>
                                        <p:tgtEl>
                                          <p:spTgt spid="1213443">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213443">
                                            <p:txEl>
                                              <p:pRg st="2" end="2"/>
                                            </p:txEl>
                                          </p:spTgt>
                                        </p:tgtEl>
                                        <p:attrNameLst>
                                          <p:attrName>style.visibility</p:attrName>
                                        </p:attrNameLst>
                                      </p:cBhvr>
                                      <p:to>
                                        <p:strVal val="visible"/>
                                      </p:to>
                                    </p:set>
                                    <p:animEffect transition="in" filter="strips(upRight)">
                                      <p:cBhvr>
                                        <p:cTn id="15" dur="500"/>
                                        <p:tgtEl>
                                          <p:spTgt spid="1213443">
                                            <p:txEl>
                                              <p:pRg st="2" end="2"/>
                                            </p:txEl>
                                          </p:spTgt>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213443">
                                            <p:txEl>
                                              <p:pRg st="3" end="3"/>
                                            </p:txEl>
                                          </p:spTgt>
                                        </p:tgtEl>
                                        <p:attrNameLst>
                                          <p:attrName>style.visibility</p:attrName>
                                        </p:attrNameLst>
                                      </p:cBhvr>
                                      <p:to>
                                        <p:strVal val="visible"/>
                                      </p:to>
                                    </p:set>
                                    <p:animEffect transition="in" filter="strips(upRight)">
                                      <p:cBhvr>
                                        <p:cTn id="19" dur="500"/>
                                        <p:tgtEl>
                                          <p:spTgt spid="1213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a:xfrm>
            <a:off x="1403350" y="-26988"/>
            <a:ext cx="6408738" cy="908051"/>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200" b="0">
                <a:effectLst>
                  <a:outerShdw blurRad="38100" dist="38100" dir="2700000" algn="tl">
                    <a:srgbClr val="C0C0C0"/>
                  </a:outerShdw>
                </a:effectLst>
                <a:latin typeface="华文琥珀" pitchFamily="2" charset="-122"/>
              </a:rPr>
              <a:t>文本信息在计算机内的表示与存储</a:t>
            </a:r>
            <a:br>
              <a:rPr lang="zh-CN" altLang="en-US" sz="3200" b="0">
                <a:effectLst>
                  <a:outerShdw blurRad="38100" dist="38100" dir="2700000" algn="tl">
                    <a:srgbClr val="C0C0C0"/>
                  </a:outerShdw>
                </a:effectLst>
                <a:latin typeface="华文琥珀" pitchFamily="2" charset="-122"/>
              </a:rPr>
            </a:br>
            <a:r>
              <a:rPr lang="zh-CN" altLang="en-US" sz="3200" b="0">
                <a:effectLst>
                  <a:outerShdw blurRad="38100" dist="38100" dir="2700000" algn="tl">
                    <a:srgbClr val="C0C0C0"/>
                  </a:outerShdw>
                </a:effectLst>
                <a:latin typeface="华文琥珀" pitchFamily="2" charset="-122"/>
              </a:rPr>
              <a:t> </a:t>
            </a:r>
            <a:r>
              <a:rPr lang="en-US" altLang="zh-CN" sz="1800" b="0">
                <a:effectLst>
                  <a:outerShdw blurRad="38100" dist="38100" dir="2700000" algn="tl">
                    <a:srgbClr val="C0C0C0"/>
                  </a:outerShdw>
                </a:effectLst>
                <a:latin typeface="华文琥珀" pitchFamily="2" charset="-122"/>
              </a:rPr>
              <a:t>---- </a:t>
            </a:r>
            <a:r>
              <a:rPr lang="zh-CN" altLang="en-US" sz="1800" b="0">
                <a:effectLst>
                  <a:outerShdw blurRad="38100" dist="38100" dir="2700000" algn="tl">
                    <a:srgbClr val="C0C0C0"/>
                  </a:outerShdw>
                </a:effectLst>
                <a:latin typeface="华文琥珀" pitchFamily="2" charset="-122"/>
              </a:rPr>
              <a:t>中西文兼容问题</a:t>
            </a:r>
          </a:p>
        </p:txBody>
      </p:sp>
      <p:sp>
        <p:nvSpPr>
          <p:cNvPr id="1214467" name="Rectangle 3"/>
          <p:cNvSpPr>
            <a:spLocks noGrp="1" noChangeArrowheads="1"/>
          </p:cNvSpPr>
          <p:nvPr>
            <p:ph type="body" sz="half" idx="1"/>
          </p:nvPr>
        </p:nvSpPr>
        <p:spPr>
          <a:xfrm>
            <a:off x="250825" y="1295400"/>
            <a:ext cx="8497888" cy="4294188"/>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0" scaled="1"/>
                </a:gradFill>
              </a14:hiddenFill>
            </a:ext>
          </a:extLst>
        </p:spPr>
        <p:txBody>
          <a:bodyPr lIns="92075" tIns="46038" rIns="92075" bIns="46038"/>
          <a:lstStyle/>
          <a:p>
            <a:pPr>
              <a:lnSpc>
                <a:spcPct val="180000"/>
              </a:lnSpc>
              <a:buFont typeface="Marlett" pitchFamily="2" charset="2"/>
              <a:buChar char="n"/>
            </a:pPr>
            <a:r>
              <a:rPr lang="zh-CN" altLang="en-US" sz="2600" b="1" dirty="0">
                <a:latin typeface="黑体" pitchFamily="2" charset="-122"/>
              </a:rPr>
              <a:t>中西文兼容问题</a:t>
            </a:r>
            <a:endParaRPr lang="zh-CN" altLang="en-US" sz="2200" b="1" dirty="0">
              <a:latin typeface="楷体_GB2312" pitchFamily="49" charset="-122"/>
              <a:ea typeface="楷体_GB2312" pitchFamily="49" charset="-122"/>
            </a:endParaRPr>
          </a:p>
          <a:p>
            <a:pPr>
              <a:lnSpc>
                <a:spcPct val="180000"/>
              </a:lnSpc>
              <a:buFont typeface="Wingdings" pitchFamily="2" charset="2"/>
              <a:buNone/>
            </a:pPr>
            <a:r>
              <a:rPr lang="zh-CN" altLang="en-US" sz="2400" b="1" dirty="0">
                <a:latin typeface="楷体_GB2312" pitchFamily="49" charset="-122"/>
                <a:ea typeface="楷体_GB2312" pitchFamily="49" charset="-122"/>
              </a:rPr>
              <a:t>      由于国标码与</a:t>
            </a:r>
            <a:r>
              <a:rPr lang="en-US" altLang="zh-CN" sz="2400" b="1" dirty="0">
                <a:latin typeface="楷体_GB2312" pitchFamily="49" charset="-122"/>
                <a:ea typeface="楷体_GB2312" pitchFamily="49" charset="-122"/>
              </a:rPr>
              <a:t>ASCII</a:t>
            </a:r>
            <a:r>
              <a:rPr lang="zh-CN" altLang="en-US" sz="2400" b="1" dirty="0">
                <a:latin typeface="楷体_GB2312" pitchFamily="49" charset="-122"/>
                <a:ea typeface="楷体_GB2312" pitchFamily="49" charset="-122"/>
              </a:rPr>
              <a:t>码属同一制式，是</a:t>
            </a:r>
            <a:r>
              <a:rPr lang="en-US" altLang="zh-CN" sz="2400" b="1" dirty="0">
                <a:latin typeface="楷体_GB2312" pitchFamily="49" charset="-122"/>
                <a:ea typeface="楷体_GB2312" pitchFamily="49" charset="-122"/>
              </a:rPr>
              <a:t>ASCII</a:t>
            </a:r>
            <a:r>
              <a:rPr lang="zh-CN" altLang="en-US" sz="2400" b="1" dirty="0">
                <a:latin typeface="楷体_GB2312" pitchFamily="49" charset="-122"/>
                <a:ea typeface="楷体_GB2312" pitchFamily="49" charset="-122"/>
              </a:rPr>
              <a:t>码头的扩展，而在实际应用中，中西文信息常常混合使用，</a:t>
            </a:r>
            <a:r>
              <a:rPr lang="zh-CN" altLang="en-US" sz="2400" b="1" dirty="0">
                <a:solidFill>
                  <a:srgbClr val="C00000"/>
                </a:solidFill>
                <a:latin typeface="楷体_GB2312" pitchFamily="49" charset="-122"/>
                <a:ea typeface="楷体_GB2312" pitchFamily="49" charset="-122"/>
              </a:rPr>
              <a:t>处理中西文信息兼容问题采用的方法是：八位码方案。</a:t>
            </a:r>
          </a:p>
          <a:p>
            <a:pPr>
              <a:lnSpc>
                <a:spcPct val="180000"/>
              </a:lnSpc>
              <a:buFont typeface="Wingdings" pitchFamily="2" charset="2"/>
              <a:buNone/>
            </a:pPr>
            <a:r>
              <a:rPr lang="zh-CN" altLang="en-US" sz="2400" b="1" dirty="0">
                <a:latin typeface="楷体_GB2312" pitchFamily="49" charset="-122"/>
                <a:ea typeface="楷体_GB2312" pitchFamily="49" charset="-122"/>
              </a:rPr>
              <a:t>      即将</a:t>
            </a:r>
            <a:r>
              <a:rPr lang="en-US" altLang="zh-CN" sz="2400" b="1" dirty="0">
                <a:latin typeface="楷体_GB2312" pitchFamily="49" charset="-122"/>
                <a:ea typeface="楷体_GB2312" pitchFamily="49" charset="-122"/>
              </a:rPr>
              <a:t>ASCII</a:t>
            </a:r>
            <a:r>
              <a:rPr lang="zh-CN" altLang="en-US" sz="2400" b="1" dirty="0">
                <a:latin typeface="楷体_GB2312" pitchFamily="49" charset="-122"/>
                <a:ea typeface="楷体_GB2312" pitchFamily="49" charset="-122"/>
              </a:rPr>
              <a:t>码扩充为八位：</a:t>
            </a:r>
            <a:r>
              <a:rPr lang="zh-CN" altLang="en-US" sz="2400" b="1" dirty="0">
                <a:solidFill>
                  <a:srgbClr val="C00000"/>
                </a:solidFill>
                <a:latin typeface="楷体_GB2312" pitchFamily="49" charset="-122"/>
                <a:ea typeface="楷体_GB2312" pitchFamily="49" charset="-122"/>
              </a:rPr>
              <a:t>两个高八位都为</a:t>
            </a:r>
            <a:r>
              <a:rPr lang="en-US" altLang="zh-CN" sz="2400" b="1" dirty="0">
                <a:solidFill>
                  <a:srgbClr val="C00000"/>
                </a:solidFill>
                <a:latin typeface="楷体_GB2312" pitchFamily="49" charset="-122"/>
                <a:ea typeface="楷体_GB2312" pitchFamily="49" charset="-122"/>
              </a:rPr>
              <a:t>1</a:t>
            </a:r>
            <a:r>
              <a:rPr lang="zh-CN" altLang="en-US" sz="2400" b="1" dirty="0">
                <a:solidFill>
                  <a:srgbClr val="C00000"/>
                </a:solidFill>
                <a:latin typeface="楷体_GB2312" pitchFamily="49" charset="-122"/>
                <a:ea typeface="楷体_GB2312" pitchFamily="49" charset="-122"/>
              </a:rPr>
              <a:t>时，表示汉字，两个高八位都为</a:t>
            </a:r>
            <a:r>
              <a:rPr lang="en-US" altLang="zh-CN" sz="2400" b="1" dirty="0">
                <a:solidFill>
                  <a:srgbClr val="C00000"/>
                </a:solidFill>
                <a:latin typeface="楷体_GB2312" pitchFamily="49" charset="-122"/>
                <a:ea typeface="楷体_GB2312" pitchFamily="49" charset="-122"/>
              </a:rPr>
              <a:t>0</a:t>
            </a:r>
            <a:r>
              <a:rPr lang="zh-CN" altLang="en-US" sz="2400" b="1" dirty="0">
                <a:solidFill>
                  <a:srgbClr val="C00000"/>
                </a:solidFill>
                <a:latin typeface="楷体_GB2312" pitchFamily="49" charset="-122"/>
                <a:ea typeface="楷体_GB2312" pitchFamily="49" charset="-122"/>
              </a:rPr>
              <a:t>时，表示</a:t>
            </a:r>
            <a:r>
              <a:rPr lang="en-US" altLang="zh-CN" sz="2400" b="1" dirty="0">
                <a:solidFill>
                  <a:srgbClr val="C00000"/>
                </a:solidFill>
                <a:latin typeface="楷体_GB2312" pitchFamily="49" charset="-122"/>
                <a:ea typeface="楷体_GB2312" pitchFamily="49" charset="-122"/>
              </a:rPr>
              <a:t>ASCII</a:t>
            </a:r>
            <a:r>
              <a:rPr lang="zh-CN" altLang="en-US" sz="2400" b="1" dirty="0">
                <a:solidFill>
                  <a:srgbClr val="C00000"/>
                </a:solidFill>
                <a:latin typeface="楷体_GB2312" pitchFamily="49" charset="-122"/>
                <a:ea typeface="楷体_GB2312" pitchFamily="49" charset="-122"/>
              </a:rPr>
              <a:t>码。</a:t>
            </a:r>
          </a:p>
        </p:txBody>
      </p:sp>
    </p:spTree>
    <p:extLst>
      <p:ext uri="{BB962C8B-B14F-4D97-AF65-F5344CB8AC3E}">
        <p14:creationId xmlns:p14="http://schemas.microsoft.com/office/powerpoint/2010/main" val="39470530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214467">
                                            <p:txEl>
                                              <p:pRg st="0" end="0"/>
                                            </p:txEl>
                                          </p:spTgt>
                                        </p:tgtEl>
                                        <p:attrNameLst>
                                          <p:attrName>style.visibility</p:attrName>
                                        </p:attrNameLst>
                                      </p:cBhvr>
                                      <p:to>
                                        <p:strVal val="visible"/>
                                      </p:to>
                                    </p:set>
                                    <p:anim to="" calcmode="lin" valueType="num">
                                      <p:cBhvr>
                                        <p:cTn id="7" dur="1" fill="hold"/>
                                        <p:tgtEl>
                                          <p:spTgt spid="1214467">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214467">
                                            <p:txEl>
                                              <p:pRg st="1" end="1"/>
                                            </p:txEl>
                                          </p:spTgt>
                                        </p:tgtEl>
                                        <p:attrNameLst>
                                          <p:attrName>style.visibility</p:attrName>
                                        </p:attrNameLst>
                                      </p:cBhvr>
                                      <p:to>
                                        <p:strVal val="visible"/>
                                      </p:to>
                                    </p:set>
                                    <p:anim to="" calcmode="lin" valueType="num">
                                      <p:cBhvr>
                                        <p:cTn id="11" dur="1" fill="hold"/>
                                        <p:tgtEl>
                                          <p:spTgt spid="1214467">
                                            <p:txEl>
                                              <p:pRg st="1" end="1"/>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1214467">
                                            <p:txEl>
                                              <p:pRg st="2" end="2"/>
                                            </p:txEl>
                                          </p:spTgt>
                                        </p:tgtEl>
                                        <p:attrNameLst>
                                          <p:attrName>style.visibility</p:attrName>
                                        </p:attrNameLst>
                                      </p:cBhvr>
                                      <p:to>
                                        <p:strVal val="visible"/>
                                      </p:to>
                                    </p:set>
                                    <p:anim to="" calcmode="lin" valueType="num">
                                      <p:cBhvr>
                                        <p:cTn id="15" dur="1" fill="hold"/>
                                        <p:tgtEl>
                                          <p:spTgt spid="121446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46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9C912DC0-AE6F-4436-A90A-B035F8087926}" type="slidenum">
              <a:rPr lang="en-US" altLang="zh-CN"/>
              <a:pPr/>
              <a:t>46</a:t>
            </a:fld>
            <a:endParaRPr lang="en-US" altLang="zh-CN"/>
          </a:p>
        </p:txBody>
      </p:sp>
      <p:sp>
        <p:nvSpPr>
          <p:cNvPr id="1559554" name="Rectangle 2"/>
          <p:cNvSpPr>
            <a:spLocks noGrp="1" noChangeArrowheads="1"/>
          </p:cNvSpPr>
          <p:nvPr>
            <p:ph type="subTitle" idx="1"/>
          </p:nvPr>
        </p:nvSpPr>
        <p:spPr>
          <a:xfrm>
            <a:off x="468313" y="2924175"/>
            <a:ext cx="7416800" cy="2809875"/>
          </a:xfrm>
        </p:spPr>
        <p:txBody>
          <a:bodyPr/>
          <a:lstStyle/>
          <a:p>
            <a:pPr algn="l">
              <a:lnSpc>
                <a:spcPct val="110000"/>
              </a:lnSpc>
              <a:buFont typeface="Marlett" pitchFamily="2" charset="2"/>
              <a:buChar char="n"/>
            </a:pPr>
            <a:r>
              <a:rPr lang="zh-CN" altLang="en-US" sz="2800" b="1" dirty="0" smtClean="0">
                <a:latin typeface="宋体" charset="-122"/>
              </a:rPr>
              <a:t>导引关键字</a:t>
            </a:r>
            <a:endParaRPr lang="zh-CN" altLang="en-US" sz="2800" b="1" dirty="0">
              <a:latin typeface="宋体" charset="-122"/>
            </a:endParaRPr>
          </a:p>
          <a:p>
            <a:pPr algn="l">
              <a:lnSpc>
                <a:spcPct val="110000"/>
              </a:lnSpc>
              <a:buFont typeface="Marlett" pitchFamily="2" charset="2"/>
              <a:buChar char="n"/>
            </a:pPr>
            <a:r>
              <a:rPr lang="zh-CN" altLang="en-US" sz="2800" b="1" dirty="0">
                <a:latin typeface="宋体" charset="-122"/>
              </a:rPr>
              <a:t>计数制及其运算</a:t>
            </a:r>
          </a:p>
          <a:p>
            <a:pPr algn="l">
              <a:lnSpc>
                <a:spcPct val="110000"/>
              </a:lnSpc>
              <a:buFont typeface="Marlett" pitchFamily="2" charset="2"/>
              <a:buChar char="n"/>
            </a:pPr>
            <a:r>
              <a:rPr lang="zh-CN" altLang="en-US" sz="2800" b="1" dirty="0">
                <a:latin typeface="宋体" charset="-122"/>
              </a:rPr>
              <a:t>数值在计算机中的表示</a:t>
            </a:r>
          </a:p>
          <a:p>
            <a:pPr algn="l">
              <a:lnSpc>
                <a:spcPct val="110000"/>
              </a:lnSpc>
              <a:buFont typeface="Marlett" pitchFamily="2" charset="2"/>
              <a:buChar char="n"/>
            </a:pPr>
            <a:r>
              <a:rPr lang="zh-CN" altLang="en-US" sz="2800" b="1" dirty="0">
                <a:latin typeface="宋体" charset="-122"/>
              </a:rPr>
              <a:t>文本信息在计算机内的表示与存储</a:t>
            </a:r>
          </a:p>
          <a:p>
            <a:pPr algn="l">
              <a:lnSpc>
                <a:spcPct val="110000"/>
              </a:lnSpc>
              <a:buFont typeface="Marlett" pitchFamily="2" charset="2"/>
              <a:buChar char="n"/>
            </a:pPr>
            <a:r>
              <a:rPr lang="zh-CN" altLang="en-US" sz="2800" b="1" dirty="0">
                <a:solidFill>
                  <a:schemeClr val="accent2"/>
                </a:solidFill>
                <a:latin typeface="宋体" charset="-122"/>
              </a:rPr>
              <a:t>多媒体技术</a:t>
            </a:r>
          </a:p>
        </p:txBody>
      </p:sp>
      <p:sp>
        <p:nvSpPr>
          <p:cNvPr id="1559555" name="Text Box 3" descr="OOOPIC_vipvip_20080918214459585784a2fb4d9263105"/>
          <p:cNvSpPr txBox="1">
            <a:spLocks noChangeArrowheads="1"/>
          </p:cNvSpPr>
          <p:nvPr/>
        </p:nvSpPr>
        <p:spPr bwMode="auto">
          <a:xfrm>
            <a:off x="3635896" y="620713"/>
            <a:ext cx="5508104" cy="173831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25000"/>
              </a:spcBef>
            </a:pPr>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2</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pPr>
              <a:spcBef>
                <a:spcPct val="25000"/>
              </a:spcBef>
            </a:pPr>
            <a:r>
              <a:rPr lang="zh-CN" altLang="en-US" sz="4800" dirty="0" smtClean="0">
                <a:solidFill>
                  <a:schemeClr val="tx2"/>
                </a:solidFill>
                <a:latin typeface="华文琥珀" pitchFamily="2" charset="-122"/>
                <a:ea typeface="华文琥珀" pitchFamily="2" charset="-122"/>
              </a:rPr>
              <a:t>信息表示 </a:t>
            </a:r>
            <a:endParaRPr lang="zh-CN" altLang="en-US" dirty="0"/>
          </a:p>
        </p:txBody>
      </p:sp>
    </p:spTree>
    <p:extLst>
      <p:ext uri="{BB962C8B-B14F-4D97-AF65-F5344CB8AC3E}">
        <p14:creationId xmlns:p14="http://schemas.microsoft.com/office/powerpoint/2010/main" val="2510428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559554">
                                            <p:txEl>
                                              <p:pRg st="4" end="4"/>
                                            </p:txEl>
                                          </p:spTgt>
                                        </p:tgtEl>
                                        <p:attrNameLst>
                                          <p:attrName>ppt_x</p:attrName>
                                          <p:attrName>ppt_y</p:attrName>
                                        </p:attrNameLst>
                                      </p:cBhvr>
                                    </p:animMotion>
                                    <p:animRot by="1500000">
                                      <p:cBhvr>
                                        <p:cTn id="7" dur="125" fill="hold">
                                          <p:stCondLst>
                                            <p:cond delay="0"/>
                                          </p:stCondLst>
                                        </p:cTn>
                                        <p:tgtEl>
                                          <p:spTgt spid="1559554">
                                            <p:txEl>
                                              <p:pRg st="4" end="4"/>
                                            </p:txEl>
                                          </p:spTgt>
                                        </p:tgtEl>
                                        <p:attrNameLst>
                                          <p:attrName>r</p:attrName>
                                        </p:attrNameLst>
                                      </p:cBhvr>
                                    </p:animRot>
                                    <p:animRot by="-1500000">
                                      <p:cBhvr>
                                        <p:cTn id="8" dur="125" fill="hold">
                                          <p:stCondLst>
                                            <p:cond delay="125"/>
                                          </p:stCondLst>
                                        </p:cTn>
                                        <p:tgtEl>
                                          <p:spTgt spid="1559554">
                                            <p:txEl>
                                              <p:pRg st="4" end="4"/>
                                            </p:txEl>
                                          </p:spTgt>
                                        </p:tgtEl>
                                        <p:attrNameLst>
                                          <p:attrName>r</p:attrName>
                                        </p:attrNameLst>
                                      </p:cBhvr>
                                    </p:animRot>
                                    <p:animRot by="-1500000">
                                      <p:cBhvr>
                                        <p:cTn id="9" dur="125" fill="hold">
                                          <p:stCondLst>
                                            <p:cond delay="250"/>
                                          </p:stCondLst>
                                        </p:cTn>
                                        <p:tgtEl>
                                          <p:spTgt spid="1559554">
                                            <p:txEl>
                                              <p:pRg st="4" end="4"/>
                                            </p:txEl>
                                          </p:spTgt>
                                        </p:tgtEl>
                                        <p:attrNameLst>
                                          <p:attrName>r</p:attrName>
                                        </p:attrNameLst>
                                      </p:cBhvr>
                                    </p:animRot>
                                    <p:animRot by="1500000">
                                      <p:cBhvr>
                                        <p:cTn id="10" dur="125" fill="hold">
                                          <p:stCondLst>
                                            <p:cond delay="375"/>
                                          </p:stCondLst>
                                        </p:cTn>
                                        <p:tgtEl>
                                          <p:spTgt spid="155955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a:xfrm>
            <a:off x="2051050" y="0"/>
            <a:ext cx="5507038"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dirty="0">
                <a:effectLst>
                  <a:outerShdw blurRad="38100" dist="38100" dir="2700000" algn="tl">
                    <a:srgbClr val="C0C0C0"/>
                  </a:outerShdw>
                </a:effectLst>
                <a:latin typeface="华文琥珀" pitchFamily="2" charset="-122"/>
              </a:rPr>
              <a:t>多媒体技术</a:t>
            </a:r>
            <a:r>
              <a:rPr lang="zh-CN" altLang="en-US" sz="3600" b="0" dirty="0">
                <a:effectLst>
                  <a:outerShdw blurRad="38100" dist="38100" dir="2700000" algn="tl">
                    <a:srgbClr val="C0C0C0"/>
                  </a:outerShdw>
                </a:effectLst>
                <a:latin typeface="华文琥珀" pitchFamily="2" charset="-122"/>
              </a:rPr>
              <a:t> </a:t>
            </a:r>
            <a:r>
              <a:rPr lang="en-US" altLang="zh-CN" sz="2000" b="0" dirty="0">
                <a:effectLst>
                  <a:outerShdw blurRad="38100" dist="38100" dir="2700000" algn="tl">
                    <a:srgbClr val="C0C0C0"/>
                  </a:outerShdw>
                </a:effectLst>
                <a:latin typeface="华文琥珀" pitchFamily="2" charset="-122"/>
              </a:rPr>
              <a:t>---- </a:t>
            </a:r>
            <a:r>
              <a:rPr lang="zh-CN" altLang="en-US" sz="2000" b="0" dirty="0">
                <a:effectLst>
                  <a:outerShdw blurRad="38100" dist="38100" dir="2700000" algn="tl">
                    <a:srgbClr val="C0C0C0"/>
                  </a:outerShdw>
                </a:effectLst>
                <a:latin typeface="华文琥珀" pitchFamily="2" charset="-122"/>
              </a:rPr>
              <a:t>概念</a:t>
            </a:r>
          </a:p>
        </p:txBody>
      </p:sp>
      <p:sp>
        <p:nvSpPr>
          <p:cNvPr id="1216515" name="Rectangle 3"/>
          <p:cNvSpPr>
            <a:spLocks noGrp="1" noChangeArrowheads="1"/>
          </p:cNvSpPr>
          <p:nvPr>
            <p:ph type="body" sz="half" idx="1"/>
          </p:nvPr>
        </p:nvSpPr>
        <p:spPr>
          <a:xfrm>
            <a:off x="250825" y="1196975"/>
            <a:ext cx="8604250" cy="46799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lstStyle/>
          <a:p>
            <a:pPr>
              <a:lnSpc>
                <a:spcPct val="85000"/>
              </a:lnSpc>
              <a:spcBef>
                <a:spcPct val="15000"/>
              </a:spcBef>
              <a:buFont typeface="Marlett" pitchFamily="2" charset="2"/>
              <a:buChar char="i"/>
            </a:pPr>
            <a:r>
              <a:rPr lang="zh-CN" altLang="en-US" sz="2200" b="1" dirty="0">
                <a:latin typeface="黑体" pitchFamily="2" charset="-122"/>
              </a:rPr>
              <a:t>多媒体的概念</a:t>
            </a:r>
            <a:endParaRPr lang="zh-CN" altLang="en-US" sz="3500" b="1" dirty="0">
              <a:latin typeface="黑体" pitchFamily="2" charset="-122"/>
            </a:endParaRPr>
          </a:p>
          <a:p>
            <a:pPr lvl="1">
              <a:lnSpc>
                <a:spcPct val="85000"/>
              </a:lnSpc>
              <a:spcBef>
                <a:spcPct val="15000"/>
              </a:spcBef>
              <a:buFont typeface="Marlett" pitchFamily="2" charset="2"/>
              <a:buNone/>
            </a:pPr>
            <a:r>
              <a:rPr lang="zh-CN" altLang="en-US" sz="2000" b="1" dirty="0">
                <a:solidFill>
                  <a:srgbClr val="FF0000"/>
                </a:solidFill>
                <a:latin typeface="楷体_GB2312" pitchFamily="49" charset="-122"/>
              </a:rPr>
              <a:t>媒体</a:t>
            </a:r>
            <a:r>
              <a:rPr lang="en-US" altLang="zh-CN" sz="2000" b="1" dirty="0">
                <a:solidFill>
                  <a:srgbClr val="FF0000"/>
                </a:solidFill>
                <a:latin typeface="Arial"/>
              </a:rPr>
              <a:t>——</a:t>
            </a:r>
            <a:r>
              <a:rPr lang="zh-CN" altLang="en-US" sz="2000" b="1" dirty="0">
                <a:solidFill>
                  <a:srgbClr val="FF0000"/>
                </a:solidFill>
                <a:latin typeface="楷体_GB2312" pitchFamily="49" charset="-122"/>
              </a:rPr>
              <a:t>是指信息表示和传播的载体。</a:t>
            </a:r>
          </a:p>
          <a:p>
            <a:pPr lvl="1">
              <a:lnSpc>
                <a:spcPct val="85000"/>
              </a:lnSpc>
              <a:spcBef>
                <a:spcPct val="15000"/>
              </a:spcBef>
              <a:buFont typeface="Marlett" pitchFamily="2" charset="2"/>
              <a:buNone/>
            </a:pPr>
            <a:r>
              <a:rPr lang="zh-CN" altLang="en-US" sz="2000" b="1" dirty="0" smtClean="0">
                <a:latin typeface="楷体_GB2312" pitchFamily="49" charset="-122"/>
              </a:rPr>
              <a:t>多媒体</a:t>
            </a:r>
            <a:r>
              <a:rPr lang="en-US" altLang="zh-CN" sz="2000" b="1" dirty="0">
                <a:latin typeface="Arial"/>
              </a:rPr>
              <a:t>——</a:t>
            </a:r>
            <a:r>
              <a:rPr lang="zh-CN" altLang="en-US" sz="2000" b="1" dirty="0">
                <a:latin typeface="楷体_GB2312" pitchFamily="49" charset="-122"/>
              </a:rPr>
              <a:t>是指多种媒体的综合。</a:t>
            </a:r>
          </a:p>
          <a:p>
            <a:pPr lvl="1">
              <a:lnSpc>
                <a:spcPct val="85000"/>
              </a:lnSpc>
              <a:spcBef>
                <a:spcPct val="15000"/>
              </a:spcBef>
              <a:buFont typeface="Marlett" pitchFamily="2" charset="2"/>
              <a:buNone/>
            </a:pPr>
            <a:r>
              <a:rPr lang="zh-CN" altLang="en-US" sz="2000" b="1" dirty="0">
                <a:latin typeface="楷体_GB2312" pitchFamily="49" charset="-122"/>
              </a:rPr>
              <a:t>多媒体技术</a:t>
            </a:r>
            <a:r>
              <a:rPr lang="en-US" altLang="zh-CN" sz="2000" b="1" dirty="0">
                <a:latin typeface="Arial"/>
              </a:rPr>
              <a:t>——</a:t>
            </a:r>
            <a:r>
              <a:rPr lang="zh-CN" altLang="en-US" sz="2000" b="1" dirty="0">
                <a:latin typeface="楷体_GB2312" pitchFamily="49" charset="-122"/>
              </a:rPr>
              <a:t>是对多种媒体进行综合的技术。</a:t>
            </a:r>
          </a:p>
          <a:p>
            <a:pPr lvl="1">
              <a:lnSpc>
                <a:spcPct val="85000"/>
              </a:lnSpc>
              <a:spcBef>
                <a:spcPct val="15000"/>
              </a:spcBef>
              <a:buFont typeface="Marlett" pitchFamily="2" charset="2"/>
              <a:buNone/>
            </a:pPr>
            <a:r>
              <a:rPr lang="zh-CN" altLang="en-US" sz="2000" b="1" dirty="0">
                <a:latin typeface="楷体_GB2312" pitchFamily="49" charset="-122"/>
              </a:rPr>
              <a:t>多媒体系统</a:t>
            </a:r>
            <a:r>
              <a:rPr lang="en-US" altLang="zh-CN" sz="2000" b="1" dirty="0">
                <a:latin typeface="Arial"/>
              </a:rPr>
              <a:t>——</a:t>
            </a:r>
            <a:r>
              <a:rPr lang="zh-CN" altLang="en-US" sz="2000" b="1" dirty="0">
                <a:latin typeface="楷体_GB2312" pitchFamily="49" charset="-122"/>
              </a:rPr>
              <a:t>是指可以组织、存储、操纵和控制多媒体信息的集成环境和交互系统。</a:t>
            </a:r>
            <a:r>
              <a:rPr lang="zh-CN" altLang="en-US" sz="3200" b="1" dirty="0">
                <a:latin typeface="楷体_GB2312" pitchFamily="49" charset="-122"/>
              </a:rPr>
              <a:t>    </a:t>
            </a:r>
          </a:p>
          <a:p>
            <a:pPr>
              <a:lnSpc>
                <a:spcPct val="85000"/>
              </a:lnSpc>
              <a:spcBef>
                <a:spcPct val="15000"/>
              </a:spcBef>
              <a:buFont typeface="Marlett" pitchFamily="2" charset="2"/>
              <a:buChar char="i"/>
            </a:pPr>
            <a:r>
              <a:rPr lang="zh-CN" altLang="en-US" sz="2200" b="1" dirty="0">
                <a:latin typeface="黑体" pitchFamily="2" charset="-122"/>
              </a:rPr>
              <a:t>多媒体技术的特点</a:t>
            </a:r>
            <a:endParaRPr lang="zh-CN" altLang="en-US" sz="2600" b="1" dirty="0">
              <a:latin typeface="黑体" pitchFamily="2" charset="-122"/>
            </a:endParaRPr>
          </a:p>
          <a:p>
            <a:pPr lvl="1">
              <a:lnSpc>
                <a:spcPct val="85000"/>
              </a:lnSpc>
              <a:spcBef>
                <a:spcPct val="15000"/>
              </a:spcBef>
              <a:buFont typeface="Marlett" pitchFamily="2" charset="2"/>
              <a:buNone/>
            </a:pPr>
            <a:r>
              <a:rPr lang="zh-CN" altLang="en-US" sz="2000" b="1" dirty="0">
                <a:latin typeface="楷体_GB2312" pitchFamily="49" charset="-122"/>
              </a:rPr>
              <a:t>关键特征：信息载体的多样性、多种信息的综合和集成处理、多媒体系统的交互性。</a:t>
            </a:r>
          </a:p>
          <a:p>
            <a:pPr lvl="1">
              <a:lnSpc>
                <a:spcPct val="85000"/>
              </a:lnSpc>
              <a:spcBef>
                <a:spcPct val="15000"/>
              </a:spcBef>
              <a:buFont typeface="Marlett" pitchFamily="2" charset="2"/>
              <a:buNone/>
            </a:pPr>
            <a:r>
              <a:rPr lang="zh-CN" altLang="en-US" sz="2000" b="1" dirty="0">
                <a:latin typeface="楷体_GB2312" pitchFamily="49" charset="-122"/>
              </a:rPr>
              <a:t>关键技术：视频和音频数据的压缩与解压缩技术、专用芯片、海量存储器、支持多媒体技术的软件。</a:t>
            </a:r>
          </a:p>
          <a:p>
            <a:pPr>
              <a:lnSpc>
                <a:spcPct val="85000"/>
              </a:lnSpc>
              <a:spcBef>
                <a:spcPct val="15000"/>
              </a:spcBef>
              <a:buFont typeface="Marlett" pitchFamily="2" charset="2"/>
              <a:buChar char="i"/>
            </a:pPr>
            <a:r>
              <a:rPr lang="zh-CN" altLang="en-US" sz="2200" b="1" dirty="0">
                <a:solidFill>
                  <a:srgbClr val="FF0000"/>
                </a:solidFill>
                <a:latin typeface="黑体" pitchFamily="2" charset="-122"/>
              </a:rPr>
              <a:t>多媒体信息的数字化技术</a:t>
            </a:r>
            <a:endParaRPr lang="zh-CN" altLang="en-US" sz="2600" b="1" dirty="0">
              <a:solidFill>
                <a:srgbClr val="FF0000"/>
              </a:solidFill>
              <a:latin typeface="黑体" pitchFamily="2" charset="-122"/>
            </a:endParaRPr>
          </a:p>
          <a:p>
            <a:pPr lvl="1">
              <a:lnSpc>
                <a:spcPct val="85000"/>
              </a:lnSpc>
              <a:spcBef>
                <a:spcPct val="15000"/>
              </a:spcBef>
              <a:buFont typeface="Marlett" pitchFamily="2" charset="2"/>
              <a:buNone/>
            </a:pPr>
            <a:r>
              <a:rPr lang="zh-CN" altLang="en-US" sz="2000" b="1" dirty="0" smtClean="0">
                <a:latin typeface="楷体_GB2312" pitchFamily="49" charset="-122"/>
              </a:rPr>
              <a:t>将声音图象</a:t>
            </a:r>
            <a:r>
              <a:rPr lang="zh-CN" altLang="en-US" sz="2000" b="1" dirty="0">
                <a:latin typeface="楷体_GB2312" pitchFamily="49" charset="-122"/>
              </a:rPr>
              <a:t>等多媒体</a:t>
            </a:r>
            <a:r>
              <a:rPr lang="zh-CN" altLang="en-US" sz="2000" b="1" dirty="0" smtClean="0">
                <a:latin typeface="楷体_GB2312" pitchFamily="49" charset="-122"/>
              </a:rPr>
              <a:t>信息通过</a:t>
            </a:r>
            <a:r>
              <a:rPr lang="zh-CN" altLang="en-US" sz="2000" b="1" dirty="0">
                <a:solidFill>
                  <a:srgbClr val="FF0000"/>
                </a:solidFill>
                <a:latin typeface="楷体_GB2312" pitchFamily="49" charset="-122"/>
              </a:rPr>
              <a:t>采样、量化和编码</a:t>
            </a:r>
            <a:r>
              <a:rPr lang="zh-CN" altLang="en-US" sz="2000" b="1" dirty="0">
                <a:latin typeface="楷体_GB2312" pitchFamily="49" charset="-122"/>
              </a:rPr>
              <a:t>转换为数字信息的技术</a:t>
            </a:r>
          </a:p>
        </p:txBody>
      </p:sp>
    </p:spTree>
    <p:extLst>
      <p:ext uri="{BB962C8B-B14F-4D97-AF65-F5344CB8AC3E}">
        <p14:creationId xmlns:p14="http://schemas.microsoft.com/office/powerpoint/2010/main" val="811279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216515">
                                            <p:txEl>
                                              <p:pRg st="0" end="0"/>
                                            </p:txEl>
                                          </p:spTgt>
                                        </p:tgtEl>
                                        <p:attrNameLst>
                                          <p:attrName>style.visibility</p:attrName>
                                        </p:attrNameLst>
                                      </p:cBhvr>
                                      <p:to>
                                        <p:strVal val="visible"/>
                                      </p:to>
                                    </p:set>
                                    <p:animEffect transition="in" filter="blinds(vertical)">
                                      <p:cBhvr>
                                        <p:cTn id="7" dur="500"/>
                                        <p:tgtEl>
                                          <p:spTgt spid="1216515">
                                            <p:txEl>
                                              <p:pRg st="0" end="0"/>
                                            </p:txEl>
                                          </p:spTgt>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216515">
                                            <p:txEl>
                                              <p:pRg st="1" end="1"/>
                                            </p:txEl>
                                          </p:spTgt>
                                        </p:tgtEl>
                                        <p:attrNameLst>
                                          <p:attrName>style.visibility</p:attrName>
                                        </p:attrNameLst>
                                      </p:cBhvr>
                                      <p:to>
                                        <p:strVal val="visible"/>
                                      </p:to>
                                    </p:set>
                                    <p:animEffect transition="in" filter="blinds(vertical)">
                                      <p:cBhvr>
                                        <p:cTn id="11" dur="500"/>
                                        <p:tgtEl>
                                          <p:spTgt spid="1216515">
                                            <p:txEl>
                                              <p:pRg st="1" end="1"/>
                                            </p:txEl>
                                          </p:spTgt>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1216515">
                                            <p:txEl>
                                              <p:pRg st="2" end="2"/>
                                            </p:txEl>
                                          </p:spTgt>
                                        </p:tgtEl>
                                        <p:attrNameLst>
                                          <p:attrName>style.visibility</p:attrName>
                                        </p:attrNameLst>
                                      </p:cBhvr>
                                      <p:to>
                                        <p:strVal val="visible"/>
                                      </p:to>
                                    </p:set>
                                    <p:animEffect transition="in" filter="blinds(vertical)">
                                      <p:cBhvr>
                                        <p:cTn id="15" dur="500"/>
                                        <p:tgtEl>
                                          <p:spTgt spid="1216515">
                                            <p:txEl>
                                              <p:pRg st="2" end="2"/>
                                            </p:txEl>
                                          </p:spTgt>
                                        </p:tgtEl>
                                      </p:cBhvr>
                                    </p:animEffect>
                                  </p:childTnLst>
                                </p:cTn>
                              </p:par>
                            </p:childTnLst>
                          </p:cTn>
                        </p:par>
                        <p:par>
                          <p:cTn id="16" fill="hold" nodeType="afterGroup">
                            <p:stCondLst>
                              <p:cond delay="1500"/>
                            </p:stCondLst>
                            <p:childTnLst>
                              <p:par>
                                <p:cTn id="17" presetID="3" presetClass="entr" presetSubtype="5" fill="hold" grpId="0" nodeType="afterEffect">
                                  <p:stCondLst>
                                    <p:cond delay="0"/>
                                  </p:stCondLst>
                                  <p:childTnLst>
                                    <p:set>
                                      <p:cBhvr>
                                        <p:cTn id="18" dur="1" fill="hold">
                                          <p:stCondLst>
                                            <p:cond delay="0"/>
                                          </p:stCondLst>
                                        </p:cTn>
                                        <p:tgtEl>
                                          <p:spTgt spid="1216515">
                                            <p:txEl>
                                              <p:pRg st="3" end="3"/>
                                            </p:txEl>
                                          </p:spTgt>
                                        </p:tgtEl>
                                        <p:attrNameLst>
                                          <p:attrName>style.visibility</p:attrName>
                                        </p:attrNameLst>
                                      </p:cBhvr>
                                      <p:to>
                                        <p:strVal val="visible"/>
                                      </p:to>
                                    </p:set>
                                    <p:animEffect transition="in" filter="blinds(vertical)">
                                      <p:cBhvr>
                                        <p:cTn id="19" dur="500"/>
                                        <p:tgtEl>
                                          <p:spTgt spid="1216515">
                                            <p:txEl>
                                              <p:pRg st="3" end="3"/>
                                            </p:txEl>
                                          </p:spTgt>
                                        </p:tgtEl>
                                      </p:cBhvr>
                                    </p:animEffect>
                                  </p:childTnLst>
                                </p:cTn>
                              </p:par>
                            </p:childTnLst>
                          </p:cTn>
                        </p:par>
                        <p:par>
                          <p:cTn id="20" fill="hold" nodeType="afterGroup">
                            <p:stCondLst>
                              <p:cond delay="2000"/>
                            </p:stCondLst>
                            <p:childTnLst>
                              <p:par>
                                <p:cTn id="21" presetID="3" presetClass="entr" presetSubtype="5" fill="hold" grpId="0" nodeType="afterEffect">
                                  <p:stCondLst>
                                    <p:cond delay="0"/>
                                  </p:stCondLst>
                                  <p:childTnLst>
                                    <p:set>
                                      <p:cBhvr>
                                        <p:cTn id="22" dur="1" fill="hold">
                                          <p:stCondLst>
                                            <p:cond delay="0"/>
                                          </p:stCondLst>
                                        </p:cTn>
                                        <p:tgtEl>
                                          <p:spTgt spid="1216515">
                                            <p:txEl>
                                              <p:pRg st="4" end="4"/>
                                            </p:txEl>
                                          </p:spTgt>
                                        </p:tgtEl>
                                        <p:attrNameLst>
                                          <p:attrName>style.visibility</p:attrName>
                                        </p:attrNameLst>
                                      </p:cBhvr>
                                      <p:to>
                                        <p:strVal val="visible"/>
                                      </p:to>
                                    </p:set>
                                    <p:animEffect transition="in" filter="blinds(vertical)">
                                      <p:cBhvr>
                                        <p:cTn id="23" dur="500"/>
                                        <p:tgtEl>
                                          <p:spTgt spid="1216515">
                                            <p:txEl>
                                              <p:pRg st="4" end="4"/>
                                            </p:txEl>
                                          </p:spTgt>
                                        </p:tgtEl>
                                      </p:cBhvr>
                                    </p:animEffect>
                                  </p:childTnLst>
                                </p:cTn>
                              </p:par>
                            </p:childTnLst>
                          </p:cTn>
                        </p:par>
                        <p:par>
                          <p:cTn id="24" fill="hold" nodeType="afterGroup">
                            <p:stCondLst>
                              <p:cond delay="2500"/>
                            </p:stCondLst>
                            <p:childTnLst>
                              <p:par>
                                <p:cTn id="25" presetID="3" presetClass="entr" presetSubtype="5" fill="hold" grpId="0" nodeType="afterEffect">
                                  <p:stCondLst>
                                    <p:cond delay="0"/>
                                  </p:stCondLst>
                                  <p:childTnLst>
                                    <p:set>
                                      <p:cBhvr>
                                        <p:cTn id="26" dur="1" fill="hold">
                                          <p:stCondLst>
                                            <p:cond delay="0"/>
                                          </p:stCondLst>
                                        </p:cTn>
                                        <p:tgtEl>
                                          <p:spTgt spid="1216515">
                                            <p:txEl>
                                              <p:pRg st="5" end="5"/>
                                            </p:txEl>
                                          </p:spTgt>
                                        </p:tgtEl>
                                        <p:attrNameLst>
                                          <p:attrName>style.visibility</p:attrName>
                                        </p:attrNameLst>
                                      </p:cBhvr>
                                      <p:to>
                                        <p:strVal val="visible"/>
                                      </p:to>
                                    </p:set>
                                    <p:animEffect transition="in" filter="blinds(vertical)">
                                      <p:cBhvr>
                                        <p:cTn id="27" dur="500"/>
                                        <p:tgtEl>
                                          <p:spTgt spid="1216515">
                                            <p:txEl>
                                              <p:pRg st="5" end="5"/>
                                            </p:txEl>
                                          </p:spTgt>
                                        </p:tgtEl>
                                      </p:cBhvr>
                                    </p:animEffect>
                                  </p:childTnLst>
                                </p:cTn>
                              </p:par>
                            </p:childTnLst>
                          </p:cTn>
                        </p:par>
                        <p:par>
                          <p:cTn id="28" fill="hold" nodeType="afterGroup">
                            <p:stCondLst>
                              <p:cond delay="3000"/>
                            </p:stCondLst>
                            <p:childTnLst>
                              <p:par>
                                <p:cTn id="29" presetID="3" presetClass="entr" presetSubtype="5" fill="hold" grpId="0" nodeType="afterEffect">
                                  <p:stCondLst>
                                    <p:cond delay="0"/>
                                  </p:stCondLst>
                                  <p:childTnLst>
                                    <p:set>
                                      <p:cBhvr>
                                        <p:cTn id="30" dur="1" fill="hold">
                                          <p:stCondLst>
                                            <p:cond delay="0"/>
                                          </p:stCondLst>
                                        </p:cTn>
                                        <p:tgtEl>
                                          <p:spTgt spid="1216515">
                                            <p:txEl>
                                              <p:pRg st="6" end="6"/>
                                            </p:txEl>
                                          </p:spTgt>
                                        </p:tgtEl>
                                        <p:attrNameLst>
                                          <p:attrName>style.visibility</p:attrName>
                                        </p:attrNameLst>
                                      </p:cBhvr>
                                      <p:to>
                                        <p:strVal val="visible"/>
                                      </p:to>
                                    </p:set>
                                    <p:animEffect transition="in" filter="blinds(vertical)">
                                      <p:cBhvr>
                                        <p:cTn id="31" dur="500"/>
                                        <p:tgtEl>
                                          <p:spTgt spid="1216515">
                                            <p:txEl>
                                              <p:pRg st="6" end="6"/>
                                            </p:txEl>
                                          </p:spTgt>
                                        </p:tgtEl>
                                      </p:cBhvr>
                                    </p:animEffect>
                                  </p:childTnLst>
                                </p:cTn>
                              </p:par>
                            </p:childTnLst>
                          </p:cTn>
                        </p:par>
                        <p:par>
                          <p:cTn id="32" fill="hold" nodeType="afterGroup">
                            <p:stCondLst>
                              <p:cond delay="3500"/>
                            </p:stCondLst>
                            <p:childTnLst>
                              <p:par>
                                <p:cTn id="33" presetID="3" presetClass="entr" presetSubtype="5" fill="hold" grpId="0" nodeType="afterEffect">
                                  <p:stCondLst>
                                    <p:cond delay="0"/>
                                  </p:stCondLst>
                                  <p:childTnLst>
                                    <p:set>
                                      <p:cBhvr>
                                        <p:cTn id="34" dur="1" fill="hold">
                                          <p:stCondLst>
                                            <p:cond delay="0"/>
                                          </p:stCondLst>
                                        </p:cTn>
                                        <p:tgtEl>
                                          <p:spTgt spid="1216515">
                                            <p:txEl>
                                              <p:pRg st="7" end="7"/>
                                            </p:txEl>
                                          </p:spTgt>
                                        </p:tgtEl>
                                        <p:attrNameLst>
                                          <p:attrName>style.visibility</p:attrName>
                                        </p:attrNameLst>
                                      </p:cBhvr>
                                      <p:to>
                                        <p:strVal val="visible"/>
                                      </p:to>
                                    </p:set>
                                    <p:animEffect transition="in" filter="blinds(vertical)">
                                      <p:cBhvr>
                                        <p:cTn id="35" dur="500"/>
                                        <p:tgtEl>
                                          <p:spTgt spid="1216515">
                                            <p:txEl>
                                              <p:pRg st="7" end="7"/>
                                            </p:txEl>
                                          </p:spTgt>
                                        </p:tgtEl>
                                      </p:cBhvr>
                                    </p:animEffect>
                                  </p:childTnLst>
                                </p:cTn>
                              </p:par>
                            </p:childTnLst>
                          </p:cTn>
                        </p:par>
                        <p:par>
                          <p:cTn id="36" fill="hold" nodeType="afterGroup">
                            <p:stCondLst>
                              <p:cond delay="4000"/>
                            </p:stCondLst>
                            <p:childTnLst>
                              <p:par>
                                <p:cTn id="37" presetID="3" presetClass="entr" presetSubtype="5" fill="hold" grpId="0" nodeType="afterEffect">
                                  <p:stCondLst>
                                    <p:cond delay="0"/>
                                  </p:stCondLst>
                                  <p:childTnLst>
                                    <p:set>
                                      <p:cBhvr>
                                        <p:cTn id="38" dur="1" fill="hold">
                                          <p:stCondLst>
                                            <p:cond delay="0"/>
                                          </p:stCondLst>
                                        </p:cTn>
                                        <p:tgtEl>
                                          <p:spTgt spid="1216515">
                                            <p:txEl>
                                              <p:pRg st="8" end="8"/>
                                            </p:txEl>
                                          </p:spTgt>
                                        </p:tgtEl>
                                        <p:attrNameLst>
                                          <p:attrName>style.visibility</p:attrName>
                                        </p:attrNameLst>
                                      </p:cBhvr>
                                      <p:to>
                                        <p:strVal val="visible"/>
                                      </p:to>
                                    </p:set>
                                    <p:animEffect transition="in" filter="blinds(vertical)">
                                      <p:cBhvr>
                                        <p:cTn id="39" dur="500"/>
                                        <p:tgtEl>
                                          <p:spTgt spid="1216515">
                                            <p:txEl>
                                              <p:pRg st="8" end="8"/>
                                            </p:txEl>
                                          </p:spTgt>
                                        </p:tgtEl>
                                      </p:cBhvr>
                                    </p:animEffect>
                                  </p:childTnLst>
                                </p:cTn>
                              </p:par>
                            </p:childTnLst>
                          </p:cTn>
                        </p:par>
                        <p:par>
                          <p:cTn id="40" fill="hold" nodeType="afterGroup">
                            <p:stCondLst>
                              <p:cond delay="4500"/>
                            </p:stCondLst>
                            <p:childTnLst>
                              <p:par>
                                <p:cTn id="41" presetID="3" presetClass="entr" presetSubtype="5" fill="hold" grpId="0" nodeType="afterEffect">
                                  <p:stCondLst>
                                    <p:cond delay="0"/>
                                  </p:stCondLst>
                                  <p:childTnLst>
                                    <p:set>
                                      <p:cBhvr>
                                        <p:cTn id="42" dur="1" fill="hold">
                                          <p:stCondLst>
                                            <p:cond delay="0"/>
                                          </p:stCondLst>
                                        </p:cTn>
                                        <p:tgtEl>
                                          <p:spTgt spid="1216515">
                                            <p:txEl>
                                              <p:pRg st="9" end="9"/>
                                            </p:txEl>
                                          </p:spTgt>
                                        </p:tgtEl>
                                        <p:attrNameLst>
                                          <p:attrName>style.visibility</p:attrName>
                                        </p:attrNameLst>
                                      </p:cBhvr>
                                      <p:to>
                                        <p:strVal val="visible"/>
                                      </p:to>
                                    </p:set>
                                    <p:animEffect transition="in" filter="blinds(vertical)">
                                      <p:cBhvr>
                                        <p:cTn id="43" dur="500"/>
                                        <p:tgtEl>
                                          <p:spTgt spid="12165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多媒体技术 </a:t>
            </a:r>
            <a:r>
              <a:rPr lang="en-US" altLang="zh-CN" sz="2000" b="0" dirty="0" smtClean="0">
                <a:effectLst>
                  <a:outerShdw blurRad="38100" dist="38100" dir="2700000" algn="tl">
                    <a:srgbClr val="C0C0C0"/>
                  </a:outerShdw>
                </a:effectLst>
                <a:latin typeface="华文琥珀" pitchFamily="2" charset="-122"/>
              </a:rPr>
              <a:t>---- </a:t>
            </a:r>
            <a:r>
              <a:rPr lang="zh-CN" altLang="en-US" sz="2000" dirty="0" smtClean="0"/>
              <a:t>媒体类型</a:t>
            </a:r>
            <a:endParaRPr lang="zh-CN" altLang="en-US" sz="2000" dirty="0"/>
          </a:p>
        </p:txBody>
      </p:sp>
      <p:sp>
        <p:nvSpPr>
          <p:cNvPr id="7" name="内容占位符 6"/>
          <p:cNvSpPr>
            <a:spLocks noGrp="1"/>
          </p:cNvSpPr>
          <p:nvPr>
            <p:ph idx="1"/>
          </p:nvPr>
        </p:nvSpPr>
        <p:spPr>
          <a:xfrm>
            <a:off x="179388" y="1196975"/>
            <a:ext cx="8229600" cy="5040337"/>
          </a:xfrm>
        </p:spPr>
        <p:txBody>
          <a:bodyPr/>
          <a:lstStyle/>
          <a:p>
            <a:r>
              <a:rPr lang="zh-CN" altLang="en-US" dirty="0" smtClean="0"/>
              <a:t>媒体的类型：</a:t>
            </a:r>
            <a:endParaRPr lang="en-US" altLang="zh-CN" dirty="0" smtClean="0"/>
          </a:p>
          <a:p>
            <a:pPr lvl="1"/>
            <a:r>
              <a:rPr lang="zh-CN" altLang="en-US" b="1" dirty="0" smtClean="0">
                <a:solidFill>
                  <a:srgbClr val="FF0000"/>
                </a:solidFill>
              </a:rPr>
              <a:t>感觉媒体</a:t>
            </a:r>
            <a:r>
              <a:rPr lang="zh-CN" altLang="en-US" dirty="0" smtClean="0"/>
              <a:t>：使人产生直接感觉的媒体（文本、图像、声音</a:t>
            </a:r>
            <a:r>
              <a:rPr lang="en-US" altLang="zh-CN" dirty="0" smtClean="0"/>
              <a:t>……</a:t>
            </a:r>
            <a:r>
              <a:rPr lang="zh-CN" altLang="en-US" dirty="0" smtClean="0"/>
              <a:t>）</a:t>
            </a:r>
            <a:endParaRPr lang="en-US" altLang="zh-CN" dirty="0" smtClean="0"/>
          </a:p>
          <a:p>
            <a:pPr lvl="1"/>
            <a:r>
              <a:rPr lang="zh-CN" altLang="en-US" b="1" dirty="0" smtClean="0">
                <a:solidFill>
                  <a:srgbClr val="FF0000"/>
                </a:solidFill>
              </a:rPr>
              <a:t>表现媒体</a:t>
            </a:r>
            <a:r>
              <a:rPr lang="zh-CN" altLang="en-US" dirty="0" smtClean="0"/>
              <a:t>：进行信息输入输出的媒体（键盘、相机、话筒，打印机、显示器、音箱</a:t>
            </a:r>
            <a:r>
              <a:rPr lang="en-US" altLang="zh-CN" dirty="0" smtClean="0"/>
              <a:t>……</a:t>
            </a:r>
            <a:r>
              <a:rPr lang="zh-CN" altLang="en-US" dirty="0" smtClean="0"/>
              <a:t>）</a:t>
            </a:r>
            <a:endParaRPr lang="en-US" altLang="zh-CN" dirty="0" smtClean="0"/>
          </a:p>
          <a:p>
            <a:pPr lvl="1"/>
            <a:r>
              <a:rPr lang="zh-CN" altLang="en-US" b="1" dirty="0" smtClean="0">
                <a:solidFill>
                  <a:srgbClr val="FF0000"/>
                </a:solidFill>
              </a:rPr>
              <a:t>表示媒体</a:t>
            </a:r>
            <a:r>
              <a:rPr lang="zh-CN" altLang="en-US" dirty="0" smtClean="0"/>
              <a:t>：为加工处理和传输而定义的媒体（文本编码、图像编码、声音编码</a:t>
            </a:r>
            <a:r>
              <a:rPr lang="en-US" altLang="zh-CN" dirty="0" smtClean="0"/>
              <a:t>……</a:t>
            </a:r>
            <a:r>
              <a:rPr lang="zh-CN" altLang="en-US" dirty="0" smtClean="0"/>
              <a:t>）</a:t>
            </a:r>
            <a:endParaRPr lang="en-US" altLang="zh-CN" dirty="0" smtClean="0"/>
          </a:p>
          <a:p>
            <a:pPr lvl="1"/>
            <a:r>
              <a:rPr lang="zh-CN" altLang="en-US" b="1" dirty="0" smtClean="0">
                <a:solidFill>
                  <a:srgbClr val="FF0000"/>
                </a:solidFill>
              </a:rPr>
              <a:t>存储媒体</a:t>
            </a:r>
            <a:r>
              <a:rPr lang="zh-CN" altLang="en-US" dirty="0" smtClean="0"/>
              <a:t>：用于存储表示媒体的物理媒体（硬盘、光盘、磁带</a:t>
            </a:r>
            <a:r>
              <a:rPr lang="en-US" altLang="zh-CN" dirty="0" smtClean="0"/>
              <a:t>……</a:t>
            </a:r>
            <a:r>
              <a:rPr lang="zh-CN" altLang="en-US" dirty="0" smtClean="0"/>
              <a:t>）</a:t>
            </a:r>
            <a:endParaRPr lang="en-US" altLang="zh-CN" dirty="0" smtClean="0"/>
          </a:p>
          <a:p>
            <a:pPr lvl="1"/>
            <a:r>
              <a:rPr lang="zh-CN" altLang="en-US" b="1" dirty="0" smtClean="0">
                <a:solidFill>
                  <a:srgbClr val="FF0000"/>
                </a:solidFill>
              </a:rPr>
              <a:t>传输媒体</a:t>
            </a:r>
            <a:r>
              <a:rPr lang="zh-CN" altLang="en-US" dirty="0" smtClean="0"/>
              <a:t>：用于传输表示媒体的物理媒体（电缆、光缆、无线电</a:t>
            </a:r>
            <a:r>
              <a:rPr lang="en-US" altLang="zh-CN" dirty="0"/>
              <a:t>……</a:t>
            </a:r>
            <a:r>
              <a:rPr lang="zh-CN" altLang="en-US" dirty="0" smtClean="0"/>
              <a:t>）</a:t>
            </a:r>
            <a:endParaRPr lang="zh-CN" altLang="en-US" dirty="0"/>
          </a:p>
        </p:txBody>
      </p:sp>
      <p:sp>
        <p:nvSpPr>
          <p:cNvPr id="6" name="灯片编号占位符 5"/>
          <p:cNvSpPr>
            <a:spLocks noGrp="1"/>
          </p:cNvSpPr>
          <p:nvPr>
            <p:ph type="sldNum" sz="quarter" idx="10"/>
          </p:nvPr>
        </p:nvSpPr>
        <p:spPr/>
        <p:txBody>
          <a:bodyPr/>
          <a:lstStyle/>
          <a:p>
            <a:fld id="{EF411C48-0D38-4CCD-A067-F39B7F7EE4A2}" type="slidenum">
              <a:rPr lang="en-US" altLang="zh-CN" smtClean="0"/>
              <a:pPr/>
              <a:t>48</a:t>
            </a:fld>
            <a:endParaRPr lang="en-US" altLang="zh-CN"/>
          </a:p>
        </p:txBody>
      </p:sp>
    </p:spTree>
    <p:extLst>
      <p:ext uri="{BB962C8B-B14F-4D97-AF65-F5344CB8AC3E}">
        <p14:creationId xmlns:p14="http://schemas.microsoft.com/office/powerpoint/2010/main" val="12047204"/>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a:xfrm>
            <a:off x="2124075" y="-26988"/>
            <a:ext cx="5075238" cy="981076"/>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多媒体技术</a:t>
            </a:r>
            <a:r>
              <a:rPr lang="en-US" altLang="zh-CN" sz="2000" b="0">
                <a:effectLst>
                  <a:outerShdw blurRad="38100" dist="38100" dir="2700000" algn="tl">
                    <a:srgbClr val="C0C0C0"/>
                  </a:outerShdw>
                </a:effectLst>
                <a:latin typeface="华文琥珀" pitchFamily="2" charset="-122"/>
              </a:rPr>
              <a:t>---- </a:t>
            </a:r>
            <a:r>
              <a:rPr lang="zh-CN" altLang="en-US" sz="2000" b="0">
                <a:effectLst>
                  <a:outerShdw blurRad="38100" dist="38100" dir="2700000" algn="tl">
                    <a:srgbClr val="C0C0C0"/>
                  </a:outerShdw>
                </a:effectLst>
                <a:latin typeface="华文琥珀" pitchFamily="2" charset="-122"/>
              </a:rPr>
              <a:t>数字化</a:t>
            </a:r>
          </a:p>
        </p:txBody>
      </p:sp>
      <p:sp>
        <p:nvSpPr>
          <p:cNvPr id="1217539" name="Rectangle 3"/>
          <p:cNvSpPr>
            <a:spLocks noGrp="1" noChangeArrowheads="1"/>
          </p:cNvSpPr>
          <p:nvPr>
            <p:ph type="body" sz="half" idx="1"/>
          </p:nvPr>
        </p:nvSpPr>
        <p:spPr>
          <a:xfrm>
            <a:off x="0" y="1295400"/>
            <a:ext cx="9142413" cy="4438650"/>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0" scaled="1"/>
                </a:gradFill>
              </a14:hiddenFill>
            </a:ext>
          </a:extLst>
        </p:spPr>
        <p:txBody>
          <a:bodyPr lIns="92075" tIns="46038" rIns="92075" bIns="46038"/>
          <a:lstStyle/>
          <a:p>
            <a:r>
              <a:rPr lang="zh-CN" altLang="en-US" sz="2400" b="1">
                <a:latin typeface="黑体" pitchFamily="2" charset="-122"/>
              </a:rPr>
              <a:t>信息的数字化过程 </a:t>
            </a:r>
            <a:r>
              <a:rPr lang="en-US" altLang="zh-CN" sz="2400" b="1">
                <a:latin typeface="Arial"/>
              </a:rPr>
              <a:t>——</a:t>
            </a:r>
            <a:r>
              <a:rPr lang="zh-CN" altLang="en-US" sz="2400" b="1">
                <a:latin typeface="黑体" pitchFamily="2" charset="-122"/>
              </a:rPr>
              <a:t>采样</a:t>
            </a:r>
          </a:p>
          <a:p>
            <a:pPr lvl="2">
              <a:lnSpc>
                <a:spcPct val="130000"/>
              </a:lnSpc>
            </a:pPr>
            <a:r>
              <a:rPr lang="zh-CN" altLang="en-US" sz="2500" b="1">
                <a:latin typeface="楷体_GB2312" pitchFamily="49" charset="-122"/>
              </a:rPr>
              <a:t>也称取样，是模拟信号数字化的第一步。</a:t>
            </a:r>
          </a:p>
          <a:p>
            <a:pPr lvl="2">
              <a:lnSpc>
                <a:spcPct val="130000"/>
              </a:lnSpc>
            </a:pPr>
            <a:r>
              <a:rPr lang="zh-CN" altLang="en-US" sz="2500" b="1">
                <a:latin typeface="楷体_GB2312" pitchFamily="49" charset="-122"/>
              </a:rPr>
              <a:t>对音频信号的采样过程如下：将连续变化的模拟音频信号在时间轴上进行分割，以转换成计算机能处理的离散化数字信号。</a:t>
            </a:r>
          </a:p>
          <a:p>
            <a:pPr lvl="2">
              <a:lnSpc>
                <a:spcPct val="130000"/>
              </a:lnSpc>
            </a:pPr>
            <a:r>
              <a:rPr lang="zh-CN" altLang="en-US" sz="2500" b="1">
                <a:latin typeface="楷体_GB2312" pitchFamily="49" charset="-122"/>
              </a:rPr>
              <a:t>对图像的采样过程如下：将一个连续画面划分为离散的小区域，每个小区域是一个采样点（称为像素），将连续画面转换为像素点特征信息的离散化数字信息组合。</a:t>
            </a:r>
            <a:r>
              <a:rPr lang="zh-CN" altLang="en-US" sz="2100" b="1">
                <a:solidFill>
                  <a:schemeClr val="bg1"/>
                </a:solidFill>
                <a:latin typeface="宋体" charset="-122"/>
              </a:rPr>
              <a:t> </a:t>
            </a:r>
          </a:p>
        </p:txBody>
      </p:sp>
    </p:spTree>
    <p:extLst>
      <p:ext uri="{BB962C8B-B14F-4D97-AF65-F5344CB8AC3E}">
        <p14:creationId xmlns:p14="http://schemas.microsoft.com/office/powerpoint/2010/main" val="23963639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217539">
                                            <p:txEl>
                                              <p:pRg st="0" end="0"/>
                                            </p:txEl>
                                          </p:spTgt>
                                        </p:tgtEl>
                                        <p:attrNameLst>
                                          <p:attrName>style.visibility</p:attrName>
                                        </p:attrNameLst>
                                      </p:cBhvr>
                                      <p:to>
                                        <p:strVal val="visible"/>
                                      </p:to>
                                    </p:set>
                                    <p:anim to="" calcmode="lin" valueType="num">
                                      <p:cBhvr>
                                        <p:cTn id="7" dur="1" fill="hold"/>
                                        <p:tgtEl>
                                          <p:spTgt spid="1217539">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217539">
                                            <p:txEl>
                                              <p:pRg st="1" end="1"/>
                                            </p:txEl>
                                          </p:spTgt>
                                        </p:tgtEl>
                                        <p:attrNameLst>
                                          <p:attrName>style.visibility</p:attrName>
                                        </p:attrNameLst>
                                      </p:cBhvr>
                                      <p:to>
                                        <p:strVal val="visible"/>
                                      </p:to>
                                    </p:set>
                                    <p:anim to="" calcmode="lin" valueType="num">
                                      <p:cBhvr>
                                        <p:cTn id="11" dur="1" fill="hold"/>
                                        <p:tgtEl>
                                          <p:spTgt spid="1217539">
                                            <p:txEl>
                                              <p:pRg st="1" end="1"/>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1217539">
                                            <p:txEl>
                                              <p:pRg st="2" end="2"/>
                                            </p:txEl>
                                          </p:spTgt>
                                        </p:tgtEl>
                                        <p:attrNameLst>
                                          <p:attrName>style.visibility</p:attrName>
                                        </p:attrNameLst>
                                      </p:cBhvr>
                                      <p:to>
                                        <p:strVal val="visible"/>
                                      </p:to>
                                    </p:set>
                                    <p:anim to="" calcmode="lin" valueType="num">
                                      <p:cBhvr>
                                        <p:cTn id="15" dur="1" fill="hold"/>
                                        <p:tgtEl>
                                          <p:spTgt spid="1217539">
                                            <p:txEl>
                                              <p:pRg st="2" end="2"/>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1217539">
                                            <p:txEl>
                                              <p:pRg st="3" end="3"/>
                                            </p:txEl>
                                          </p:spTgt>
                                        </p:tgtEl>
                                        <p:attrNameLst>
                                          <p:attrName>style.visibility</p:attrName>
                                        </p:attrNameLst>
                                      </p:cBhvr>
                                      <p:to>
                                        <p:strVal val="visible"/>
                                      </p:to>
                                    </p:set>
                                    <p:anim to="" calcmode="lin" valueType="num">
                                      <p:cBhvr>
                                        <p:cTn id="19" dur="1" fill="hold"/>
                                        <p:tgtEl>
                                          <p:spTgt spid="121753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a:xfrm>
            <a:off x="1187450" y="0"/>
            <a:ext cx="6624638" cy="836613"/>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pPr>
              <a:spcBef>
                <a:spcPct val="50000"/>
              </a:spcBef>
            </a:pPr>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概念</a:t>
            </a:r>
          </a:p>
        </p:txBody>
      </p:sp>
      <p:sp>
        <p:nvSpPr>
          <p:cNvPr id="1175555" name="Rectangle 3"/>
          <p:cNvSpPr>
            <a:spLocks noGrp="1" noChangeArrowheads="1"/>
          </p:cNvSpPr>
          <p:nvPr>
            <p:ph type="body" sz="half" idx="1"/>
          </p:nvPr>
        </p:nvSpPr>
        <p:spPr>
          <a:xfrm>
            <a:off x="250825" y="1125538"/>
            <a:ext cx="8569325" cy="46085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20000"/>
              </a:lnSpc>
              <a:buSzPct val="50000"/>
              <a:buFont typeface="Marlett" pitchFamily="2" charset="2"/>
              <a:buChar char="n"/>
            </a:pPr>
            <a:r>
              <a:rPr lang="zh-CN" altLang="en-US" sz="2600" b="1" dirty="0">
                <a:latin typeface="黑体" pitchFamily="2" charset="-122"/>
              </a:rPr>
              <a:t>数制的概念</a:t>
            </a:r>
            <a:endParaRPr lang="zh-CN" altLang="en-US" b="1" dirty="0">
              <a:latin typeface="黑体" pitchFamily="2" charset="-122"/>
            </a:endParaRPr>
          </a:p>
          <a:p>
            <a:pPr lvl="1">
              <a:lnSpc>
                <a:spcPct val="110000"/>
              </a:lnSpc>
            </a:pPr>
            <a:r>
              <a:rPr lang="zh-CN" altLang="en-US" sz="2000" b="1" dirty="0">
                <a:solidFill>
                  <a:srgbClr val="FF0000"/>
                </a:solidFill>
                <a:latin typeface="楷体_GB2312" pitchFamily="49" charset="-122"/>
              </a:rPr>
              <a:t>数制</a:t>
            </a:r>
            <a:r>
              <a:rPr lang="zh-CN" altLang="en-US" sz="2000" b="1" dirty="0">
                <a:latin typeface="楷体_GB2312" pitchFamily="49" charset="-122"/>
              </a:rPr>
              <a:t>也称计数制，是指计数的方法。即采用一组计数符号（称为数符或</a:t>
            </a:r>
            <a:r>
              <a:rPr lang="zh-CN" altLang="en-US" sz="2000" b="1" dirty="0">
                <a:solidFill>
                  <a:srgbClr val="FF0000"/>
                </a:solidFill>
                <a:latin typeface="楷体_GB2312" pitchFamily="49" charset="-122"/>
              </a:rPr>
              <a:t>数码</a:t>
            </a:r>
            <a:r>
              <a:rPr lang="zh-CN" altLang="en-US" sz="2000" b="1" dirty="0">
                <a:latin typeface="楷体_GB2312" pitchFamily="49" charset="-122"/>
              </a:rPr>
              <a:t>）的组合来表示任意一个数的方法。</a:t>
            </a:r>
          </a:p>
          <a:p>
            <a:pPr lvl="1">
              <a:lnSpc>
                <a:spcPct val="110000"/>
              </a:lnSpc>
            </a:pPr>
            <a:r>
              <a:rPr lang="zh-CN" altLang="en-US" sz="2000" b="1" dirty="0">
                <a:latin typeface="楷体_GB2312" pitchFamily="49" charset="-122"/>
              </a:rPr>
              <a:t>在</a:t>
            </a:r>
            <a:r>
              <a:rPr lang="zh-CN" altLang="en-US" sz="2000" b="1" dirty="0">
                <a:solidFill>
                  <a:schemeClr val="tx2"/>
                </a:solidFill>
                <a:latin typeface="楷体_GB2312" pitchFamily="49" charset="-122"/>
              </a:rPr>
              <a:t>进位计数法</a:t>
            </a:r>
            <a:r>
              <a:rPr lang="zh-CN" altLang="en-US" sz="2000" b="1" dirty="0">
                <a:latin typeface="楷体_GB2312" pitchFamily="49" charset="-122"/>
              </a:rPr>
              <a:t>中，数码系列中相同的一个数码所表示的数值大小与其在该数码系列中的位置有关。</a:t>
            </a:r>
          </a:p>
          <a:p>
            <a:pPr lvl="1">
              <a:lnSpc>
                <a:spcPct val="110000"/>
              </a:lnSpc>
            </a:pPr>
            <a:r>
              <a:rPr lang="zh-CN" altLang="en-US" sz="2000" b="1" dirty="0">
                <a:solidFill>
                  <a:srgbClr val="FF0000"/>
                </a:solidFill>
                <a:latin typeface="楷体_GB2312" pitchFamily="49" charset="-122"/>
              </a:rPr>
              <a:t>基数</a:t>
            </a:r>
            <a:r>
              <a:rPr lang="en-US" altLang="zh-CN" sz="2000" b="1" dirty="0">
                <a:latin typeface="楷体_GB2312" pitchFamily="49" charset="-122"/>
              </a:rPr>
              <a:t>--</a:t>
            </a:r>
            <a:r>
              <a:rPr lang="zh-CN" altLang="en-US" sz="2000" b="1" dirty="0">
                <a:latin typeface="楷体_GB2312" pitchFamily="49" charset="-122"/>
              </a:rPr>
              <a:t>在任何一种计数制中，所使用的数码个数总是一定的、有限的。将一种计数制中所使用的数码个数称为该计数法的基数。</a:t>
            </a:r>
          </a:p>
          <a:p>
            <a:pPr lvl="1">
              <a:lnSpc>
                <a:spcPct val="110000"/>
              </a:lnSpc>
            </a:pPr>
            <a:r>
              <a:rPr lang="zh-CN" altLang="en-US" sz="2000" b="1" dirty="0">
                <a:solidFill>
                  <a:srgbClr val="FF0000"/>
                </a:solidFill>
                <a:latin typeface="楷体_GB2312" pitchFamily="49" charset="-122"/>
              </a:rPr>
              <a:t>位权</a:t>
            </a:r>
            <a:r>
              <a:rPr lang="en-US" altLang="zh-CN" sz="2000" b="1" dirty="0">
                <a:latin typeface="楷体_GB2312" pitchFamily="49" charset="-122"/>
              </a:rPr>
              <a:t>--</a:t>
            </a:r>
            <a:r>
              <a:rPr lang="zh-CN" altLang="en-US" sz="2000" b="1" dirty="0">
                <a:latin typeface="楷体_GB2312" pitchFamily="49" charset="-122"/>
              </a:rPr>
              <a:t>在任意一个数码系列中，每个数位上的数码所表示的数值大小等于该数码自身的值乘以与该数位相应的一个系数。该系数为位值，称为位权，简称为</a:t>
            </a:r>
            <a:r>
              <a:rPr lang="zh-CN" altLang="en-US" sz="2000" b="1" dirty="0">
                <a:latin typeface="Arial"/>
              </a:rPr>
              <a:t>“</a:t>
            </a:r>
            <a:r>
              <a:rPr lang="zh-CN" altLang="en-US" sz="2000" b="1" dirty="0">
                <a:latin typeface="楷体_GB2312" pitchFamily="49" charset="-122"/>
              </a:rPr>
              <a:t>权</a:t>
            </a:r>
            <a:r>
              <a:rPr lang="zh-CN" altLang="en-US" sz="2000" b="1" dirty="0">
                <a:latin typeface="Arial"/>
              </a:rPr>
              <a:t>”</a:t>
            </a:r>
            <a:r>
              <a:rPr lang="zh-CN" altLang="en-US" sz="2000" b="1" dirty="0">
                <a:latin typeface="楷体_GB2312" pitchFamily="49" charset="-122"/>
              </a:rPr>
              <a:t>。</a:t>
            </a:r>
          </a:p>
        </p:txBody>
      </p:sp>
    </p:spTree>
    <p:extLst>
      <p:ext uri="{BB962C8B-B14F-4D97-AF65-F5344CB8AC3E}">
        <p14:creationId xmlns:p14="http://schemas.microsoft.com/office/powerpoint/2010/main" val="17494748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5555">
                                            <p:txEl>
                                              <p:pRg st="0" end="0"/>
                                            </p:txEl>
                                          </p:spTgt>
                                        </p:tgtEl>
                                        <p:attrNameLst>
                                          <p:attrName>style.visibility</p:attrName>
                                        </p:attrNameLst>
                                      </p:cBhvr>
                                      <p:to>
                                        <p:strVal val="visible"/>
                                      </p:to>
                                    </p:set>
                                    <p:animEffect transition="in" filter="wipe(left)">
                                      <p:cBhvr>
                                        <p:cTn id="7" dur="500"/>
                                        <p:tgtEl>
                                          <p:spTgt spid="117555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5555">
                                            <p:txEl>
                                              <p:pRg st="1" end="1"/>
                                            </p:txEl>
                                          </p:spTgt>
                                        </p:tgtEl>
                                        <p:attrNameLst>
                                          <p:attrName>style.visibility</p:attrName>
                                        </p:attrNameLst>
                                      </p:cBhvr>
                                      <p:to>
                                        <p:strVal val="visible"/>
                                      </p:to>
                                    </p:set>
                                    <p:animEffect transition="in" filter="wipe(left)">
                                      <p:cBhvr>
                                        <p:cTn id="11" dur="500"/>
                                        <p:tgtEl>
                                          <p:spTgt spid="117555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5555">
                                            <p:txEl>
                                              <p:pRg st="2" end="2"/>
                                            </p:txEl>
                                          </p:spTgt>
                                        </p:tgtEl>
                                        <p:attrNameLst>
                                          <p:attrName>style.visibility</p:attrName>
                                        </p:attrNameLst>
                                      </p:cBhvr>
                                      <p:to>
                                        <p:strVal val="visible"/>
                                      </p:to>
                                    </p:set>
                                    <p:animEffect transition="in" filter="wipe(left)">
                                      <p:cBhvr>
                                        <p:cTn id="15" dur="500"/>
                                        <p:tgtEl>
                                          <p:spTgt spid="117555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75555">
                                            <p:txEl>
                                              <p:pRg st="3" end="3"/>
                                            </p:txEl>
                                          </p:spTgt>
                                        </p:tgtEl>
                                        <p:attrNameLst>
                                          <p:attrName>style.visibility</p:attrName>
                                        </p:attrNameLst>
                                      </p:cBhvr>
                                      <p:to>
                                        <p:strVal val="visible"/>
                                      </p:to>
                                    </p:set>
                                    <p:animEffect transition="in" filter="wipe(left)">
                                      <p:cBhvr>
                                        <p:cTn id="19" dur="500"/>
                                        <p:tgtEl>
                                          <p:spTgt spid="117555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75555">
                                            <p:txEl>
                                              <p:pRg st="4" end="4"/>
                                            </p:txEl>
                                          </p:spTgt>
                                        </p:tgtEl>
                                        <p:attrNameLst>
                                          <p:attrName>style.visibility</p:attrName>
                                        </p:attrNameLst>
                                      </p:cBhvr>
                                      <p:to>
                                        <p:strVal val="visible"/>
                                      </p:to>
                                    </p:set>
                                    <p:animEffect transition="in" filter="wipe(left)">
                                      <p:cBhvr>
                                        <p:cTn id="23" dur="500"/>
                                        <p:tgtEl>
                                          <p:spTgt spid="1175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a:xfrm>
            <a:off x="1763713" y="44450"/>
            <a:ext cx="5649912"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多媒体技术</a:t>
            </a:r>
            <a:r>
              <a:rPr lang="en-US" altLang="zh-CN" sz="2000" b="0">
                <a:effectLst>
                  <a:outerShdw blurRad="38100" dist="38100" dir="2700000" algn="tl">
                    <a:srgbClr val="C0C0C0"/>
                  </a:outerShdw>
                </a:effectLst>
                <a:latin typeface="华文琥珀" pitchFamily="2" charset="-122"/>
              </a:rPr>
              <a:t>---- </a:t>
            </a:r>
            <a:r>
              <a:rPr lang="zh-CN" altLang="en-US" sz="2000" b="0">
                <a:effectLst>
                  <a:outerShdw blurRad="38100" dist="38100" dir="2700000" algn="tl">
                    <a:srgbClr val="C0C0C0"/>
                  </a:outerShdw>
                </a:effectLst>
                <a:latin typeface="华文琥珀" pitchFamily="2" charset="-122"/>
              </a:rPr>
              <a:t>数字化</a:t>
            </a:r>
          </a:p>
        </p:txBody>
      </p:sp>
      <p:sp>
        <p:nvSpPr>
          <p:cNvPr id="1218563" name="Rectangle 3"/>
          <p:cNvSpPr>
            <a:spLocks noGrp="1" noChangeArrowheads="1"/>
          </p:cNvSpPr>
          <p:nvPr>
            <p:ph type="body" sz="half" idx="1"/>
          </p:nvPr>
        </p:nvSpPr>
        <p:spPr>
          <a:xfrm>
            <a:off x="0" y="1295400"/>
            <a:ext cx="9142413" cy="4078288"/>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0" scaled="1"/>
                </a:gradFill>
              </a14:hiddenFill>
            </a:ext>
          </a:extLst>
        </p:spPr>
        <p:txBody>
          <a:bodyPr lIns="92075" tIns="46038" rIns="92075" bIns="46038"/>
          <a:lstStyle/>
          <a:p>
            <a:r>
              <a:rPr lang="zh-CN" altLang="en-US" sz="2400" b="1">
                <a:latin typeface="黑体" pitchFamily="2" charset="-122"/>
              </a:rPr>
              <a:t>信息的数字化过程 </a:t>
            </a:r>
            <a:r>
              <a:rPr lang="en-US" altLang="zh-CN" sz="2400" b="1">
                <a:latin typeface="Arial"/>
              </a:rPr>
              <a:t>——</a:t>
            </a:r>
            <a:r>
              <a:rPr lang="zh-CN" altLang="en-US" sz="2400" b="1">
                <a:latin typeface="黑体" pitchFamily="2" charset="-122"/>
              </a:rPr>
              <a:t>量化</a:t>
            </a:r>
            <a:r>
              <a:rPr lang="zh-CN" altLang="en-US" sz="2600"/>
              <a:t> </a:t>
            </a:r>
          </a:p>
          <a:p>
            <a:pPr lvl="2">
              <a:lnSpc>
                <a:spcPct val="130000"/>
              </a:lnSpc>
            </a:pPr>
            <a:r>
              <a:rPr lang="zh-CN" altLang="en-US" sz="2500" b="1">
                <a:latin typeface="楷体_GB2312" pitchFamily="49" charset="-122"/>
              </a:rPr>
              <a:t>量化是将每个采样点得到的信息用数值来度量，即用若干二进制位来表示这些离散值。</a:t>
            </a:r>
          </a:p>
          <a:p>
            <a:pPr lvl="2">
              <a:lnSpc>
                <a:spcPct val="130000"/>
              </a:lnSpc>
            </a:pPr>
            <a:r>
              <a:rPr lang="zh-CN" altLang="en-US" sz="2500" b="1">
                <a:latin typeface="楷体_GB2312" pitchFamily="49" charset="-122"/>
              </a:rPr>
              <a:t>量化位数（即采样精度）表示存放采样点幅度值的二进制位数，它决定了模拟信号数字化后的动态范围。</a:t>
            </a:r>
          </a:p>
          <a:p>
            <a:pPr lvl="2">
              <a:lnSpc>
                <a:spcPct val="130000"/>
              </a:lnSpc>
            </a:pPr>
            <a:r>
              <a:rPr lang="zh-CN" altLang="en-US" sz="2500" b="1">
                <a:latin typeface="楷体_GB2312" pitchFamily="49" charset="-122"/>
              </a:rPr>
              <a:t>若量化位数为</a:t>
            </a:r>
            <a:r>
              <a:rPr lang="en-US" altLang="zh-CN" sz="2500" b="1">
                <a:latin typeface="楷体_GB2312" pitchFamily="49" charset="-122"/>
              </a:rPr>
              <a:t>16</a:t>
            </a:r>
            <a:r>
              <a:rPr lang="zh-CN" altLang="en-US" sz="2500" b="1">
                <a:latin typeface="楷体_GB2312" pitchFamily="49" charset="-122"/>
              </a:rPr>
              <a:t>位，则表示有</a:t>
            </a:r>
            <a:r>
              <a:rPr lang="en-US" altLang="zh-CN" sz="2500" b="1">
                <a:latin typeface="楷体_GB2312" pitchFamily="49" charset="-122"/>
              </a:rPr>
              <a:t>2</a:t>
            </a:r>
            <a:r>
              <a:rPr lang="en-US" altLang="zh-CN" sz="2500" b="1" baseline="30000">
                <a:latin typeface="楷体_GB2312" pitchFamily="49" charset="-122"/>
              </a:rPr>
              <a:t>16</a:t>
            </a:r>
            <a:r>
              <a:rPr lang="en-US" altLang="zh-CN" sz="2500" b="1">
                <a:latin typeface="楷体_GB2312" pitchFamily="49" charset="-122"/>
              </a:rPr>
              <a:t>=65536</a:t>
            </a:r>
            <a:r>
              <a:rPr lang="zh-CN" altLang="en-US" sz="2500" b="1">
                <a:latin typeface="楷体_GB2312" pitchFamily="49" charset="-122"/>
              </a:rPr>
              <a:t>个等级不同的量化值。</a:t>
            </a:r>
          </a:p>
        </p:txBody>
      </p:sp>
    </p:spTree>
    <p:extLst>
      <p:ext uri="{BB962C8B-B14F-4D97-AF65-F5344CB8AC3E}">
        <p14:creationId xmlns:p14="http://schemas.microsoft.com/office/powerpoint/2010/main" val="20853850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218563">
                                            <p:txEl>
                                              <p:pRg st="0" end="0"/>
                                            </p:txEl>
                                          </p:spTgt>
                                        </p:tgtEl>
                                        <p:attrNameLst>
                                          <p:attrName>style.visibility</p:attrName>
                                        </p:attrNameLst>
                                      </p:cBhvr>
                                      <p:to>
                                        <p:strVal val="visible"/>
                                      </p:to>
                                    </p:set>
                                    <p:anim to="" calcmode="lin" valueType="num">
                                      <p:cBhvr>
                                        <p:cTn id="7" dur="1" fill="hold"/>
                                        <p:tgtEl>
                                          <p:spTgt spid="1218563">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218563">
                                            <p:txEl>
                                              <p:pRg st="1" end="1"/>
                                            </p:txEl>
                                          </p:spTgt>
                                        </p:tgtEl>
                                        <p:attrNameLst>
                                          <p:attrName>style.visibility</p:attrName>
                                        </p:attrNameLst>
                                      </p:cBhvr>
                                      <p:to>
                                        <p:strVal val="visible"/>
                                      </p:to>
                                    </p:set>
                                    <p:anim to="" calcmode="lin" valueType="num">
                                      <p:cBhvr>
                                        <p:cTn id="11" dur="1" fill="hold"/>
                                        <p:tgtEl>
                                          <p:spTgt spid="1218563">
                                            <p:txEl>
                                              <p:pRg st="1" end="1"/>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1218563">
                                            <p:txEl>
                                              <p:pRg st="2" end="2"/>
                                            </p:txEl>
                                          </p:spTgt>
                                        </p:tgtEl>
                                        <p:attrNameLst>
                                          <p:attrName>style.visibility</p:attrName>
                                        </p:attrNameLst>
                                      </p:cBhvr>
                                      <p:to>
                                        <p:strVal val="visible"/>
                                      </p:to>
                                    </p:set>
                                    <p:anim to="" calcmode="lin" valueType="num">
                                      <p:cBhvr>
                                        <p:cTn id="15" dur="1" fill="hold"/>
                                        <p:tgtEl>
                                          <p:spTgt spid="1218563">
                                            <p:txEl>
                                              <p:pRg st="2" end="2"/>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1218563">
                                            <p:txEl>
                                              <p:pRg st="3" end="3"/>
                                            </p:txEl>
                                          </p:spTgt>
                                        </p:tgtEl>
                                        <p:attrNameLst>
                                          <p:attrName>style.visibility</p:attrName>
                                        </p:attrNameLst>
                                      </p:cBhvr>
                                      <p:to>
                                        <p:strVal val="visible"/>
                                      </p:to>
                                    </p:set>
                                    <p:anim to="" calcmode="lin" valueType="num">
                                      <p:cBhvr>
                                        <p:cTn id="19" dur="1" fill="hold"/>
                                        <p:tgtEl>
                                          <p:spTgt spid="121856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a:xfrm>
            <a:off x="2268538" y="44450"/>
            <a:ext cx="5291137"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多媒体技术</a:t>
            </a:r>
            <a:r>
              <a:rPr lang="en-US" altLang="zh-CN" sz="2000" b="0">
                <a:effectLst>
                  <a:outerShdw blurRad="38100" dist="38100" dir="2700000" algn="tl">
                    <a:srgbClr val="C0C0C0"/>
                  </a:outerShdw>
                </a:effectLst>
                <a:latin typeface="华文琥珀" pitchFamily="2" charset="-122"/>
              </a:rPr>
              <a:t>---- </a:t>
            </a:r>
            <a:r>
              <a:rPr lang="zh-CN" altLang="en-US" sz="2000" b="0">
                <a:effectLst>
                  <a:outerShdw blurRad="38100" dist="38100" dir="2700000" algn="tl">
                    <a:srgbClr val="C0C0C0"/>
                  </a:outerShdw>
                </a:effectLst>
                <a:latin typeface="华文琥珀" pitchFamily="2" charset="-122"/>
              </a:rPr>
              <a:t>数字化</a:t>
            </a:r>
          </a:p>
        </p:txBody>
      </p:sp>
      <p:sp>
        <p:nvSpPr>
          <p:cNvPr id="1219587" name="Rectangle 3"/>
          <p:cNvSpPr>
            <a:spLocks noGrp="1" noChangeArrowheads="1"/>
          </p:cNvSpPr>
          <p:nvPr>
            <p:ph type="body" sz="half" idx="1"/>
          </p:nvPr>
        </p:nvSpPr>
        <p:spPr>
          <a:xfrm>
            <a:off x="0" y="1295400"/>
            <a:ext cx="9142413" cy="4005263"/>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0" scaled="1"/>
                </a:gradFill>
              </a14:hiddenFill>
            </a:ext>
          </a:extLst>
        </p:spPr>
        <p:txBody>
          <a:bodyPr lIns="92075" tIns="46038" rIns="92075" bIns="46038"/>
          <a:lstStyle/>
          <a:p>
            <a:r>
              <a:rPr lang="zh-CN" altLang="en-US" sz="2400" b="1">
                <a:latin typeface="黑体" pitchFamily="2" charset="-122"/>
              </a:rPr>
              <a:t>信息的数字化过程 </a:t>
            </a:r>
            <a:r>
              <a:rPr lang="en-US" altLang="zh-CN" sz="2400" b="1">
                <a:latin typeface="Arial"/>
              </a:rPr>
              <a:t>——</a:t>
            </a:r>
            <a:r>
              <a:rPr lang="zh-CN" altLang="en-US" sz="2400" b="1">
                <a:latin typeface="黑体" pitchFamily="2" charset="-122"/>
              </a:rPr>
              <a:t>编码</a:t>
            </a:r>
            <a:r>
              <a:rPr lang="zh-CN" altLang="en-US" sz="2600"/>
              <a:t> </a:t>
            </a:r>
          </a:p>
          <a:p>
            <a:pPr lvl="1">
              <a:lnSpc>
                <a:spcPct val="130000"/>
              </a:lnSpc>
              <a:buClr>
                <a:schemeClr val="accent1"/>
              </a:buClr>
            </a:pPr>
            <a:r>
              <a:rPr lang="zh-CN" altLang="en-US" sz="2500" b="1">
                <a:latin typeface="楷体_GB2312" pitchFamily="49" charset="-122"/>
              </a:rPr>
              <a:t>编码就是将经过采样、量化得到的离散数据记录下来，按一定的规则进行组织，形成计算机内部运行的数据，以利于计算机处理。</a:t>
            </a:r>
          </a:p>
        </p:txBody>
      </p:sp>
    </p:spTree>
    <p:extLst>
      <p:ext uri="{BB962C8B-B14F-4D97-AF65-F5344CB8AC3E}">
        <p14:creationId xmlns:p14="http://schemas.microsoft.com/office/powerpoint/2010/main" val="3889176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219587">
                                            <p:txEl>
                                              <p:pRg st="0" end="0"/>
                                            </p:txEl>
                                          </p:spTgt>
                                        </p:tgtEl>
                                        <p:attrNameLst>
                                          <p:attrName>style.visibility</p:attrName>
                                        </p:attrNameLst>
                                      </p:cBhvr>
                                      <p:to>
                                        <p:strVal val="visible"/>
                                      </p:to>
                                    </p:set>
                                    <p:anim to="" calcmode="lin" valueType="num">
                                      <p:cBhvr>
                                        <p:cTn id="7" dur="1" fill="hold"/>
                                        <p:tgtEl>
                                          <p:spTgt spid="1219587">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219587">
                                            <p:txEl>
                                              <p:pRg st="1" end="1"/>
                                            </p:txEl>
                                          </p:spTgt>
                                        </p:tgtEl>
                                        <p:attrNameLst>
                                          <p:attrName>style.visibility</p:attrName>
                                        </p:attrNameLst>
                                      </p:cBhvr>
                                      <p:to>
                                        <p:strVal val="visible"/>
                                      </p:to>
                                    </p:set>
                                    <p:anim to="" calcmode="lin" valueType="num">
                                      <p:cBhvr>
                                        <p:cTn id="11" dur="1" fill="hold"/>
                                        <p:tgtEl>
                                          <p:spTgt spid="121958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58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a:xfrm>
            <a:off x="2051050" y="44450"/>
            <a:ext cx="5578475"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多媒体技术</a:t>
            </a:r>
            <a:r>
              <a:rPr lang="en-US" altLang="zh-CN" sz="2000" b="0">
                <a:effectLst>
                  <a:outerShdw blurRad="38100" dist="38100" dir="2700000" algn="tl">
                    <a:srgbClr val="C0C0C0"/>
                  </a:outerShdw>
                </a:effectLst>
                <a:latin typeface="华文琥珀" pitchFamily="2" charset="-122"/>
              </a:rPr>
              <a:t>---- </a:t>
            </a:r>
            <a:r>
              <a:rPr lang="zh-CN" altLang="en-US" sz="2000" b="0">
                <a:effectLst>
                  <a:outerShdw blurRad="38100" dist="38100" dir="2700000" algn="tl">
                    <a:srgbClr val="C0C0C0"/>
                  </a:outerShdw>
                </a:effectLst>
                <a:latin typeface="华文琥珀" pitchFamily="2" charset="-122"/>
              </a:rPr>
              <a:t>数字化</a:t>
            </a:r>
          </a:p>
        </p:txBody>
      </p:sp>
      <p:sp>
        <p:nvSpPr>
          <p:cNvPr id="1220611" name="Rectangle 3"/>
          <p:cNvSpPr>
            <a:spLocks noGrp="1" noChangeArrowheads="1"/>
          </p:cNvSpPr>
          <p:nvPr>
            <p:ph type="body" sz="half" idx="1"/>
          </p:nvPr>
        </p:nvSpPr>
        <p:spPr>
          <a:xfrm>
            <a:off x="0" y="1295400"/>
            <a:ext cx="9142413" cy="4294188"/>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0" scaled="1"/>
                </a:gradFill>
              </a14:hiddenFill>
            </a:ext>
          </a:extLst>
        </p:spPr>
        <p:txBody>
          <a:bodyPr lIns="92075" tIns="46038" rIns="92075" bIns="46038"/>
          <a:lstStyle/>
          <a:p>
            <a:r>
              <a:rPr lang="zh-CN" altLang="en-US" sz="2400" b="1">
                <a:latin typeface="黑体" pitchFamily="2" charset="-122"/>
              </a:rPr>
              <a:t>声音信息的数字化</a:t>
            </a:r>
          </a:p>
          <a:p>
            <a:pPr lvl="1"/>
            <a:r>
              <a:rPr lang="zh-CN" altLang="en-US" sz="2400" b="1">
                <a:latin typeface="楷体_GB2312" pitchFamily="49" charset="-122"/>
              </a:rPr>
              <a:t>采样频率</a:t>
            </a:r>
            <a:r>
              <a:rPr lang="en-US" altLang="zh-CN" sz="2400" b="1">
                <a:latin typeface="楷体_GB2312" pitchFamily="49" charset="-122"/>
              </a:rPr>
              <a:t>f</a:t>
            </a:r>
            <a:r>
              <a:rPr lang="zh-CN" altLang="en-US" sz="2400" b="1">
                <a:latin typeface="楷体_GB2312" pitchFamily="49" charset="-122"/>
              </a:rPr>
              <a:t>：</a:t>
            </a:r>
            <a:r>
              <a:rPr lang="en-US" altLang="zh-CN" sz="2400" b="1">
                <a:latin typeface="楷体_GB2312" pitchFamily="49" charset="-122"/>
              </a:rPr>
              <a:t>1/T</a:t>
            </a:r>
            <a:r>
              <a:rPr lang="zh-CN" altLang="en-US" sz="2400" b="1">
                <a:latin typeface="楷体_GB2312" pitchFamily="49" charset="-122"/>
              </a:rPr>
              <a:t>，每秒钟的采样次数；</a:t>
            </a:r>
          </a:p>
          <a:p>
            <a:pPr lvl="1"/>
            <a:r>
              <a:rPr lang="zh-CN" altLang="en-US" sz="2400" b="1">
                <a:latin typeface="楷体_GB2312" pitchFamily="49" charset="-122"/>
              </a:rPr>
              <a:t>采样点精度 ：存放采样点振幅值的二进制位数 ；</a:t>
            </a:r>
          </a:p>
          <a:p>
            <a:pPr lvl="1"/>
            <a:r>
              <a:rPr lang="zh-CN" altLang="en-US" sz="2400" b="1">
                <a:latin typeface="楷体_GB2312" pitchFamily="49" charset="-122"/>
              </a:rPr>
              <a:t>声道数 ：声音通道的个数 ，立体声为双声道。</a:t>
            </a:r>
          </a:p>
          <a:p>
            <a:pPr lvl="1">
              <a:buFont typeface="Wingdings" pitchFamily="2" charset="2"/>
              <a:buNone/>
            </a:pPr>
            <a:r>
              <a:rPr lang="zh-CN" altLang="en-US" sz="2400" b="1">
                <a:latin typeface="楷体_GB2312" pitchFamily="49" charset="-122"/>
              </a:rPr>
              <a:t>每秒钟存储声音容量（字节数）的公式为：</a:t>
            </a:r>
          </a:p>
          <a:p>
            <a:pPr lvl="1">
              <a:buFont typeface="Wingdings" pitchFamily="2" charset="2"/>
              <a:buNone/>
            </a:pPr>
            <a:r>
              <a:rPr lang="zh-CN" altLang="en-US" sz="2400" b="1">
                <a:solidFill>
                  <a:schemeClr val="tx2"/>
                </a:solidFill>
                <a:latin typeface="楷体_GB2312" pitchFamily="49" charset="-122"/>
              </a:rPr>
              <a:t>采样频率</a:t>
            </a:r>
            <a:r>
              <a:rPr lang="en-US" altLang="zh-CN" sz="2400" b="1">
                <a:solidFill>
                  <a:schemeClr val="tx2"/>
                </a:solidFill>
                <a:latin typeface="楷体_GB2312" pitchFamily="49" charset="-122"/>
              </a:rPr>
              <a:t>×</a:t>
            </a:r>
            <a:r>
              <a:rPr lang="zh-CN" altLang="en-US" sz="2400" b="1">
                <a:solidFill>
                  <a:schemeClr val="tx2"/>
                </a:solidFill>
                <a:latin typeface="楷体_GB2312" pitchFamily="49" charset="-122"/>
              </a:rPr>
              <a:t>采样精度（位数）</a:t>
            </a:r>
            <a:r>
              <a:rPr lang="en-US" altLang="zh-CN" sz="2400" b="1">
                <a:solidFill>
                  <a:schemeClr val="tx2"/>
                </a:solidFill>
                <a:latin typeface="楷体_GB2312" pitchFamily="49" charset="-122"/>
              </a:rPr>
              <a:t>×</a:t>
            </a:r>
            <a:r>
              <a:rPr lang="zh-CN" altLang="en-US" sz="2400" b="1">
                <a:solidFill>
                  <a:schemeClr val="tx2"/>
                </a:solidFill>
                <a:latin typeface="楷体_GB2312" pitchFamily="49" charset="-122"/>
              </a:rPr>
              <a:t>声道数</a:t>
            </a:r>
            <a:r>
              <a:rPr lang="en-US" altLang="zh-CN" sz="2400" b="1">
                <a:solidFill>
                  <a:schemeClr val="tx2"/>
                </a:solidFill>
                <a:latin typeface="楷体_GB2312" pitchFamily="49" charset="-122"/>
              </a:rPr>
              <a:t>/8</a:t>
            </a:r>
          </a:p>
          <a:p>
            <a:pPr lvl="1">
              <a:buFont typeface="Wingdings" pitchFamily="2" charset="2"/>
              <a:buNone/>
            </a:pPr>
            <a:r>
              <a:rPr lang="zh-CN" altLang="en-US" sz="2400" b="1">
                <a:latin typeface="楷体_GB2312" pitchFamily="49" charset="-122"/>
              </a:rPr>
              <a:t>例：标准采样频率为</a:t>
            </a:r>
            <a:r>
              <a:rPr lang="en-US" altLang="zh-CN" sz="2400" b="1">
                <a:latin typeface="楷体_GB2312" pitchFamily="49" charset="-122"/>
              </a:rPr>
              <a:t>44.1kHZ</a:t>
            </a:r>
            <a:r>
              <a:rPr lang="zh-CN" altLang="en-US" sz="2400" b="1">
                <a:latin typeface="楷体_GB2312" pitchFamily="49" charset="-122"/>
              </a:rPr>
              <a:t>，量化位数为</a:t>
            </a:r>
            <a:r>
              <a:rPr lang="en-US" altLang="zh-CN" sz="2400" b="1">
                <a:latin typeface="楷体_GB2312" pitchFamily="49" charset="-122"/>
              </a:rPr>
              <a:t>16</a:t>
            </a:r>
            <a:r>
              <a:rPr lang="zh-CN" altLang="en-US" sz="2400" b="1">
                <a:latin typeface="楷体_GB2312" pitchFamily="49" charset="-122"/>
              </a:rPr>
              <a:t>位，双声道立体声，其每秒音乐所需要的存储量：</a:t>
            </a:r>
          </a:p>
          <a:p>
            <a:pPr lvl="1">
              <a:buFont typeface="Wingdings" pitchFamily="2" charset="2"/>
              <a:buNone/>
            </a:pPr>
            <a:r>
              <a:rPr lang="zh-CN" altLang="en-US" sz="2400" b="1">
                <a:latin typeface="楷体_GB2312" pitchFamily="49" charset="-122"/>
              </a:rPr>
              <a:t>    </a:t>
            </a:r>
            <a:r>
              <a:rPr lang="en-US" altLang="zh-CN" sz="2400" b="1"/>
              <a:t>44.1 ×16 ×2/8 = 176.4KB</a:t>
            </a:r>
          </a:p>
        </p:txBody>
      </p:sp>
    </p:spTree>
    <p:extLst>
      <p:ext uri="{BB962C8B-B14F-4D97-AF65-F5344CB8AC3E}">
        <p14:creationId xmlns:p14="http://schemas.microsoft.com/office/powerpoint/2010/main" val="36743611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220611">
                                            <p:txEl>
                                              <p:pRg st="0" end="0"/>
                                            </p:txEl>
                                          </p:spTgt>
                                        </p:tgtEl>
                                        <p:attrNameLst>
                                          <p:attrName>style.visibility</p:attrName>
                                        </p:attrNameLst>
                                      </p:cBhvr>
                                      <p:to>
                                        <p:strVal val="visible"/>
                                      </p:to>
                                    </p:set>
                                    <p:anim to="" calcmode="lin" valueType="num">
                                      <p:cBhvr>
                                        <p:cTn id="7" dur="1" fill="hold"/>
                                        <p:tgtEl>
                                          <p:spTgt spid="1220611">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220611">
                                            <p:txEl>
                                              <p:pRg st="1" end="1"/>
                                            </p:txEl>
                                          </p:spTgt>
                                        </p:tgtEl>
                                        <p:attrNameLst>
                                          <p:attrName>style.visibility</p:attrName>
                                        </p:attrNameLst>
                                      </p:cBhvr>
                                      <p:to>
                                        <p:strVal val="visible"/>
                                      </p:to>
                                    </p:set>
                                    <p:anim to="" calcmode="lin" valueType="num">
                                      <p:cBhvr>
                                        <p:cTn id="11" dur="1" fill="hold"/>
                                        <p:tgtEl>
                                          <p:spTgt spid="1220611">
                                            <p:txEl>
                                              <p:pRg st="1" end="1"/>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1220611">
                                            <p:txEl>
                                              <p:pRg st="2" end="2"/>
                                            </p:txEl>
                                          </p:spTgt>
                                        </p:tgtEl>
                                        <p:attrNameLst>
                                          <p:attrName>style.visibility</p:attrName>
                                        </p:attrNameLst>
                                      </p:cBhvr>
                                      <p:to>
                                        <p:strVal val="visible"/>
                                      </p:to>
                                    </p:set>
                                    <p:anim to="" calcmode="lin" valueType="num">
                                      <p:cBhvr>
                                        <p:cTn id="15" dur="1" fill="hold"/>
                                        <p:tgtEl>
                                          <p:spTgt spid="1220611">
                                            <p:txEl>
                                              <p:pRg st="2" end="2"/>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1220611">
                                            <p:txEl>
                                              <p:pRg st="3" end="3"/>
                                            </p:txEl>
                                          </p:spTgt>
                                        </p:tgtEl>
                                        <p:attrNameLst>
                                          <p:attrName>style.visibility</p:attrName>
                                        </p:attrNameLst>
                                      </p:cBhvr>
                                      <p:to>
                                        <p:strVal val="visible"/>
                                      </p:to>
                                    </p:set>
                                    <p:anim to="" calcmode="lin" valueType="num">
                                      <p:cBhvr>
                                        <p:cTn id="19" dur="1" fill="hold"/>
                                        <p:tgtEl>
                                          <p:spTgt spid="1220611">
                                            <p:txEl>
                                              <p:pRg st="3" end="3"/>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1220611">
                                            <p:txEl>
                                              <p:pRg st="4" end="4"/>
                                            </p:txEl>
                                          </p:spTgt>
                                        </p:tgtEl>
                                        <p:attrNameLst>
                                          <p:attrName>style.visibility</p:attrName>
                                        </p:attrNameLst>
                                      </p:cBhvr>
                                      <p:to>
                                        <p:strVal val="visible"/>
                                      </p:to>
                                    </p:set>
                                    <p:anim to="" calcmode="lin" valueType="num">
                                      <p:cBhvr>
                                        <p:cTn id="23" dur="1" fill="hold"/>
                                        <p:tgtEl>
                                          <p:spTgt spid="1220611">
                                            <p:txEl>
                                              <p:pRg st="4" end="4"/>
                                            </p:txEl>
                                          </p:spTgt>
                                        </p:tgtEl>
                                        <p:attrNameLst>
                                          <p:attrName/>
                                        </p:attrNameLst>
                                      </p:cBhvr>
                                    </p:anim>
                                  </p:childTnLst>
                                </p:cTn>
                              </p:par>
                            </p:childTnLst>
                          </p:cTn>
                        </p:par>
                        <p:par>
                          <p:cTn id="24" fill="hold" nodeType="afterGroup">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1220611">
                                            <p:txEl>
                                              <p:pRg st="5" end="5"/>
                                            </p:txEl>
                                          </p:spTgt>
                                        </p:tgtEl>
                                        <p:attrNameLst>
                                          <p:attrName>style.visibility</p:attrName>
                                        </p:attrNameLst>
                                      </p:cBhvr>
                                      <p:to>
                                        <p:strVal val="visible"/>
                                      </p:to>
                                    </p:set>
                                    <p:anim to="" calcmode="lin" valueType="num">
                                      <p:cBhvr>
                                        <p:cTn id="27" dur="1" fill="hold"/>
                                        <p:tgtEl>
                                          <p:spTgt spid="1220611">
                                            <p:txEl>
                                              <p:pRg st="5" end="5"/>
                                            </p:txEl>
                                          </p:spTgt>
                                        </p:tgtEl>
                                        <p:attrNameLst>
                                          <p:attrName/>
                                        </p:attrNameLst>
                                      </p:cBhvr>
                                    </p:anim>
                                  </p:childTnLst>
                                </p:cTn>
                              </p:par>
                            </p:childTnLst>
                          </p:cTn>
                        </p:par>
                        <p:par>
                          <p:cTn id="28" fill="hold" nodeType="afterGroup">
                            <p:stCondLst>
                              <p:cond delay="3000"/>
                            </p:stCondLst>
                            <p:childTnLst>
                              <p:par>
                                <p:cTn id="29" presetID="24" presetClass="entr" presetSubtype="0" fill="hold" grpId="0" nodeType="afterEffect">
                                  <p:stCondLst>
                                    <p:cond delay="0"/>
                                  </p:stCondLst>
                                  <p:childTnLst>
                                    <p:set>
                                      <p:cBhvr>
                                        <p:cTn id="30" dur="1" fill="hold">
                                          <p:stCondLst>
                                            <p:cond delay="499"/>
                                          </p:stCondLst>
                                        </p:cTn>
                                        <p:tgtEl>
                                          <p:spTgt spid="1220611">
                                            <p:txEl>
                                              <p:pRg st="6" end="6"/>
                                            </p:txEl>
                                          </p:spTgt>
                                        </p:tgtEl>
                                        <p:attrNameLst>
                                          <p:attrName>style.visibility</p:attrName>
                                        </p:attrNameLst>
                                      </p:cBhvr>
                                      <p:to>
                                        <p:strVal val="visible"/>
                                      </p:to>
                                    </p:set>
                                    <p:anim to="" calcmode="lin" valueType="num">
                                      <p:cBhvr>
                                        <p:cTn id="31" dur="1" fill="hold"/>
                                        <p:tgtEl>
                                          <p:spTgt spid="1220611">
                                            <p:txEl>
                                              <p:pRg st="6" end="6"/>
                                            </p:txEl>
                                          </p:spTgt>
                                        </p:tgtEl>
                                        <p:attrNameLst>
                                          <p:attrName/>
                                        </p:attrNameLst>
                                      </p:cBhvr>
                                    </p:anim>
                                  </p:childTnLst>
                                </p:cTn>
                              </p:par>
                            </p:childTnLst>
                          </p:cTn>
                        </p:par>
                        <p:par>
                          <p:cTn id="32" fill="hold" nodeType="afterGroup">
                            <p:stCondLst>
                              <p:cond delay="3500"/>
                            </p:stCondLst>
                            <p:childTnLst>
                              <p:par>
                                <p:cTn id="33" presetID="24" presetClass="entr" presetSubtype="0" fill="hold" grpId="0" nodeType="afterEffect">
                                  <p:stCondLst>
                                    <p:cond delay="0"/>
                                  </p:stCondLst>
                                  <p:childTnLst>
                                    <p:set>
                                      <p:cBhvr>
                                        <p:cTn id="34" dur="1" fill="hold">
                                          <p:stCondLst>
                                            <p:cond delay="499"/>
                                          </p:stCondLst>
                                        </p:cTn>
                                        <p:tgtEl>
                                          <p:spTgt spid="1220611">
                                            <p:txEl>
                                              <p:pRg st="7" end="7"/>
                                            </p:txEl>
                                          </p:spTgt>
                                        </p:tgtEl>
                                        <p:attrNameLst>
                                          <p:attrName>style.visibility</p:attrName>
                                        </p:attrNameLst>
                                      </p:cBhvr>
                                      <p:to>
                                        <p:strVal val="visible"/>
                                      </p:to>
                                    </p:set>
                                    <p:anim to="" calcmode="lin" valueType="num">
                                      <p:cBhvr>
                                        <p:cTn id="35" dur="1" fill="hold"/>
                                        <p:tgtEl>
                                          <p:spTgt spid="122061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1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a:xfrm>
            <a:off x="2051050" y="44450"/>
            <a:ext cx="4930775" cy="9080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多媒体技术</a:t>
            </a:r>
            <a:r>
              <a:rPr lang="en-US" altLang="zh-CN" sz="2000" b="0">
                <a:effectLst>
                  <a:outerShdw blurRad="38100" dist="38100" dir="2700000" algn="tl">
                    <a:srgbClr val="C0C0C0"/>
                  </a:outerShdw>
                </a:effectLst>
                <a:latin typeface="华文琥珀" pitchFamily="2" charset="-122"/>
              </a:rPr>
              <a:t>---- </a:t>
            </a:r>
            <a:r>
              <a:rPr lang="zh-CN" altLang="en-US" sz="2000" b="0">
                <a:effectLst>
                  <a:outerShdw blurRad="38100" dist="38100" dir="2700000" algn="tl">
                    <a:srgbClr val="C0C0C0"/>
                  </a:outerShdw>
                </a:effectLst>
                <a:latin typeface="华文琥珀" pitchFamily="2" charset="-122"/>
              </a:rPr>
              <a:t>数字化</a:t>
            </a:r>
          </a:p>
        </p:txBody>
      </p:sp>
      <p:sp>
        <p:nvSpPr>
          <p:cNvPr id="1221635" name="Rectangle 3"/>
          <p:cNvSpPr>
            <a:spLocks noGrp="1" noChangeArrowheads="1"/>
          </p:cNvSpPr>
          <p:nvPr>
            <p:ph type="body" sz="half" idx="1"/>
          </p:nvPr>
        </p:nvSpPr>
        <p:spPr>
          <a:xfrm>
            <a:off x="0" y="1341438"/>
            <a:ext cx="9142413" cy="4608512"/>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0" scaled="1"/>
                </a:gradFill>
              </a14:hiddenFill>
            </a:ext>
          </a:extLst>
        </p:spPr>
        <p:txBody>
          <a:bodyPr lIns="92075" tIns="46038" rIns="92075" bIns="46038"/>
          <a:lstStyle/>
          <a:p>
            <a:pPr>
              <a:lnSpc>
                <a:spcPct val="130000"/>
              </a:lnSpc>
            </a:pPr>
            <a:r>
              <a:rPr lang="zh-CN" altLang="en-US" sz="2400" b="1">
                <a:latin typeface="黑体" pitchFamily="2" charset="-122"/>
              </a:rPr>
              <a:t>图像信息的采集和数字化</a:t>
            </a:r>
          </a:p>
          <a:p>
            <a:pPr>
              <a:lnSpc>
                <a:spcPct val="130000"/>
              </a:lnSpc>
              <a:buFont typeface="Wingdings" pitchFamily="2" charset="2"/>
              <a:buNone/>
            </a:pPr>
            <a:r>
              <a:rPr lang="zh-CN" altLang="en-US" sz="2800" b="1">
                <a:latin typeface="楷体_GB2312" pitchFamily="49" charset="-122"/>
                <a:ea typeface="楷体_GB2312" pitchFamily="49" charset="-122"/>
              </a:rPr>
              <a:t>   </a:t>
            </a:r>
            <a:r>
              <a:rPr lang="zh-CN" altLang="en-US" sz="2600" b="1">
                <a:latin typeface="楷体_GB2312" pitchFamily="49" charset="-122"/>
                <a:ea typeface="楷体_GB2312" pitchFamily="49" charset="-122"/>
              </a:rPr>
              <a:t>一幅不经压缩的图像数据量（</a:t>
            </a:r>
            <a:r>
              <a:rPr lang="zh-CN" altLang="en-US" sz="2600" b="1">
                <a:solidFill>
                  <a:schemeClr val="tx2"/>
                </a:solidFill>
                <a:latin typeface="楷体_GB2312" pitchFamily="49" charset="-122"/>
                <a:ea typeface="楷体_GB2312" pitchFamily="49" charset="-122"/>
              </a:rPr>
              <a:t>字节数）</a:t>
            </a:r>
            <a:r>
              <a:rPr lang="zh-CN" altLang="en-US" sz="2600" b="1">
                <a:latin typeface="楷体_GB2312" pitchFamily="49" charset="-122"/>
                <a:ea typeface="楷体_GB2312" pitchFamily="49" charset="-122"/>
              </a:rPr>
              <a:t>计算公式为： </a:t>
            </a:r>
          </a:p>
          <a:p>
            <a:pPr>
              <a:lnSpc>
                <a:spcPct val="130000"/>
              </a:lnSpc>
              <a:buFont typeface="Wingdings" pitchFamily="2" charset="2"/>
              <a:buNone/>
            </a:pPr>
            <a:r>
              <a:rPr lang="zh-CN" altLang="en-US" sz="2600" b="1">
                <a:solidFill>
                  <a:schemeClr val="tx2"/>
                </a:solidFill>
                <a:latin typeface="楷体_GB2312" pitchFamily="49" charset="-122"/>
                <a:ea typeface="楷体_GB2312" pitchFamily="49" charset="-122"/>
              </a:rPr>
              <a:t>   图像水平分辨率</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图像垂直分辨率</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颜色深度（位数）</a:t>
            </a:r>
            <a:r>
              <a:rPr lang="en-US" altLang="zh-CN" sz="2600" b="1">
                <a:solidFill>
                  <a:schemeClr val="tx2"/>
                </a:solidFill>
                <a:latin typeface="楷体_GB2312" pitchFamily="49" charset="-122"/>
                <a:ea typeface="楷体_GB2312" pitchFamily="49" charset="-122"/>
              </a:rPr>
              <a:t>/8</a:t>
            </a:r>
          </a:p>
          <a:p>
            <a:pPr>
              <a:lnSpc>
                <a:spcPct val="130000"/>
              </a:lnSpc>
              <a:buFont typeface="Wingdings" pitchFamily="2" charset="2"/>
              <a:buNone/>
            </a:pPr>
            <a:r>
              <a:rPr lang="en-US" altLang="zh-CN" sz="2000" b="1">
                <a:latin typeface="楷体_GB2312" pitchFamily="49" charset="-122"/>
                <a:ea typeface="楷体_GB2312" pitchFamily="49" charset="-122"/>
              </a:rPr>
              <a:t>   </a:t>
            </a:r>
            <a:r>
              <a:rPr lang="zh-CN" altLang="en-US" sz="2600" b="1">
                <a:latin typeface="楷体_GB2312" pitchFamily="49" charset="-122"/>
                <a:ea typeface="楷体_GB2312" pitchFamily="49" charset="-122"/>
              </a:rPr>
              <a:t>例：若一幅</a:t>
            </a:r>
            <a:r>
              <a:rPr lang="en-US" altLang="zh-CN" sz="2600" b="1">
                <a:latin typeface="楷体_GB2312" pitchFamily="49" charset="-122"/>
                <a:ea typeface="楷体_GB2312" pitchFamily="49" charset="-122"/>
              </a:rPr>
              <a:t>640×480</a:t>
            </a:r>
            <a:r>
              <a:rPr lang="zh-CN" altLang="en-US" sz="2600" b="1">
                <a:latin typeface="楷体_GB2312" pitchFamily="49" charset="-122"/>
                <a:ea typeface="楷体_GB2312" pitchFamily="49" charset="-122"/>
              </a:rPr>
              <a:t>中等分辨率的黑白图像，颜色深度为</a:t>
            </a:r>
            <a:r>
              <a:rPr lang="en-US" altLang="zh-CN" sz="2600" b="1">
                <a:latin typeface="楷体_GB2312" pitchFamily="49" charset="-122"/>
                <a:ea typeface="楷体_GB2312" pitchFamily="49" charset="-122"/>
              </a:rPr>
              <a:t>8</a:t>
            </a:r>
            <a:r>
              <a:rPr lang="zh-CN" altLang="en-US" sz="2600" b="1">
                <a:latin typeface="楷体_GB2312" pitchFamily="49" charset="-122"/>
                <a:ea typeface="楷体_GB2312" pitchFamily="49" charset="-122"/>
              </a:rPr>
              <a:t>位，那么在没有压缩的情况下，存储该图像文件的字节数为：</a:t>
            </a:r>
          </a:p>
          <a:p>
            <a:pPr>
              <a:lnSpc>
                <a:spcPct val="130000"/>
              </a:lnSpc>
              <a:buFont typeface="Wingdings" pitchFamily="2" charset="2"/>
              <a:buNone/>
            </a:pPr>
            <a:r>
              <a:rPr lang="zh-CN" altLang="en-US" sz="2400" b="1">
                <a:ea typeface="楷体_GB2312" pitchFamily="49" charset="-122"/>
              </a:rPr>
              <a:t>       </a:t>
            </a:r>
            <a:r>
              <a:rPr lang="en-US" altLang="zh-CN" sz="2400" b="1">
                <a:ea typeface="楷体_GB2312" pitchFamily="49" charset="-122"/>
              </a:rPr>
              <a:t>640 × 480 * 8 / 8 = 300 K B</a:t>
            </a:r>
            <a:r>
              <a:rPr lang="en-US" altLang="zh-CN" sz="2600" b="1">
                <a:latin typeface="楷体_GB2312" pitchFamily="49" charset="-122"/>
                <a:ea typeface="楷体_GB2312" pitchFamily="49" charset="-122"/>
              </a:rPr>
              <a:t> </a:t>
            </a:r>
          </a:p>
        </p:txBody>
      </p:sp>
    </p:spTree>
    <p:extLst>
      <p:ext uri="{BB962C8B-B14F-4D97-AF65-F5344CB8AC3E}">
        <p14:creationId xmlns:p14="http://schemas.microsoft.com/office/powerpoint/2010/main" val="19167512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221635">
                                            <p:txEl>
                                              <p:pRg st="0" end="0"/>
                                            </p:txEl>
                                          </p:spTgt>
                                        </p:tgtEl>
                                        <p:attrNameLst>
                                          <p:attrName>style.visibility</p:attrName>
                                        </p:attrNameLst>
                                      </p:cBhvr>
                                      <p:to>
                                        <p:strVal val="visible"/>
                                      </p:to>
                                    </p:set>
                                    <p:anim to="" calcmode="lin" valueType="num">
                                      <p:cBhvr>
                                        <p:cTn id="7" dur="1" fill="hold"/>
                                        <p:tgtEl>
                                          <p:spTgt spid="1221635">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221635">
                                            <p:txEl>
                                              <p:pRg st="1" end="1"/>
                                            </p:txEl>
                                          </p:spTgt>
                                        </p:tgtEl>
                                        <p:attrNameLst>
                                          <p:attrName>style.visibility</p:attrName>
                                        </p:attrNameLst>
                                      </p:cBhvr>
                                      <p:to>
                                        <p:strVal val="visible"/>
                                      </p:to>
                                    </p:set>
                                    <p:anim to="" calcmode="lin" valueType="num">
                                      <p:cBhvr>
                                        <p:cTn id="11" dur="1" fill="hold"/>
                                        <p:tgtEl>
                                          <p:spTgt spid="1221635">
                                            <p:txEl>
                                              <p:pRg st="1" end="1"/>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1221635">
                                            <p:txEl>
                                              <p:pRg st="2" end="2"/>
                                            </p:txEl>
                                          </p:spTgt>
                                        </p:tgtEl>
                                        <p:attrNameLst>
                                          <p:attrName>style.visibility</p:attrName>
                                        </p:attrNameLst>
                                      </p:cBhvr>
                                      <p:to>
                                        <p:strVal val="visible"/>
                                      </p:to>
                                    </p:set>
                                    <p:anim to="" calcmode="lin" valueType="num">
                                      <p:cBhvr>
                                        <p:cTn id="15" dur="1" fill="hold"/>
                                        <p:tgtEl>
                                          <p:spTgt spid="1221635">
                                            <p:txEl>
                                              <p:pRg st="2" end="2"/>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1221635">
                                            <p:txEl>
                                              <p:pRg st="3" end="3"/>
                                            </p:txEl>
                                          </p:spTgt>
                                        </p:tgtEl>
                                        <p:attrNameLst>
                                          <p:attrName>style.visibility</p:attrName>
                                        </p:attrNameLst>
                                      </p:cBhvr>
                                      <p:to>
                                        <p:strVal val="visible"/>
                                      </p:to>
                                    </p:set>
                                    <p:anim to="" calcmode="lin" valueType="num">
                                      <p:cBhvr>
                                        <p:cTn id="19" dur="1" fill="hold"/>
                                        <p:tgtEl>
                                          <p:spTgt spid="1221635">
                                            <p:txEl>
                                              <p:pRg st="3" end="3"/>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1221635">
                                            <p:txEl>
                                              <p:pRg st="4" end="4"/>
                                            </p:txEl>
                                          </p:spTgt>
                                        </p:tgtEl>
                                        <p:attrNameLst>
                                          <p:attrName>style.visibility</p:attrName>
                                        </p:attrNameLst>
                                      </p:cBhvr>
                                      <p:to>
                                        <p:strVal val="visible"/>
                                      </p:to>
                                    </p:set>
                                    <p:anim to="" calcmode="lin" valueType="num">
                                      <p:cBhvr>
                                        <p:cTn id="23" dur="1" fill="hold"/>
                                        <p:tgtEl>
                                          <p:spTgt spid="122163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a:xfrm>
            <a:off x="1835150" y="44450"/>
            <a:ext cx="5362575"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4400" b="0" dirty="0" smtClean="0">
                <a:effectLst>
                  <a:outerShdw blurRad="38100" dist="38100" dir="2700000" algn="tl">
                    <a:srgbClr val="C0C0C0"/>
                  </a:outerShdw>
                </a:effectLst>
                <a:latin typeface="华文琥珀" pitchFamily="2" charset="-122"/>
              </a:rPr>
              <a:t>第</a:t>
            </a:r>
            <a:r>
              <a:rPr lang="en-US" altLang="zh-CN" sz="4400" b="0" dirty="0" smtClean="0">
                <a:effectLst>
                  <a:outerShdw blurRad="38100" dist="38100" dir="2700000" algn="tl">
                    <a:srgbClr val="C0C0C0"/>
                  </a:outerShdw>
                </a:effectLst>
                <a:latin typeface="华文琥珀" pitchFamily="2" charset="-122"/>
              </a:rPr>
              <a:t>2</a:t>
            </a:r>
            <a:r>
              <a:rPr lang="zh-CN" altLang="en-US" sz="4400" b="0" dirty="0" smtClean="0">
                <a:effectLst>
                  <a:outerShdw blurRad="38100" dist="38100" dir="2700000" algn="tl">
                    <a:srgbClr val="C0C0C0"/>
                  </a:outerShdw>
                </a:effectLst>
                <a:latin typeface="华文琥珀" pitchFamily="2" charset="-122"/>
              </a:rPr>
              <a:t>章 信息表示</a:t>
            </a:r>
            <a:endParaRPr lang="zh-CN" altLang="en-US" sz="4400" b="0" dirty="0">
              <a:effectLst>
                <a:outerShdw blurRad="38100" dist="38100" dir="2700000" algn="tl">
                  <a:srgbClr val="C0C0C0"/>
                </a:outerShdw>
              </a:effectLst>
              <a:latin typeface="华文琥珀" pitchFamily="2" charset="-122"/>
            </a:endParaRPr>
          </a:p>
        </p:txBody>
      </p:sp>
      <p:sp>
        <p:nvSpPr>
          <p:cNvPr id="1222659" name="Rectangle 3"/>
          <p:cNvSpPr>
            <a:spLocks noGrp="1" noChangeArrowheads="1"/>
          </p:cNvSpPr>
          <p:nvPr>
            <p:ph type="body" idx="1"/>
          </p:nvPr>
        </p:nvSpPr>
        <p:spPr>
          <a:xfrm>
            <a:off x="539750" y="1484313"/>
            <a:ext cx="7345363" cy="33845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571500" indent="-571500">
              <a:buFont typeface="Wingdings" pitchFamily="2" charset="2"/>
              <a:buNone/>
            </a:pPr>
            <a:r>
              <a:rPr lang="zh-CN" altLang="en-US" sz="2400" b="1">
                <a:latin typeface="黑体" pitchFamily="2" charset="-122"/>
              </a:rPr>
              <a:t>通过</a:t>
            </a:r>
            <a:r>
              <a:rPr lang="zh-CN" altLang="en-US" sz="2400" b="1" smtClean="0">
                <a:latin typeface="黑体" pitchFamily="2" charset="-122"/>
              </a:rPr>
              <a:t>本章学习</a:t>
            </a:r>
            <a:r>
              <a:rPr lang="zh-CN" altLang="en-US" sz="2400" b="1" dirty="0">
                <a:latin typeface="黑体" pitchFamily="2" charset="-122"/>
              </a:rPr>
              <a:t>，应理解和掌握：</a:t>
            </a:r>
          </a:p>
          <a:p>
            <a:pPr marL="571500" indent="-571500"/>
            <a:r>
              <a:rPr lang="zh-CN" altLang="en-US" sz="2400" b="1" dirty="0">
                <a:latin typeface="Arial"/>
                <a:ea typeface="楷体_GB2312" pitchFamily="49" charset="-122"/>
              </a:rPr>
              <a:t> </a:t>
            </a:r>
            <a:r>
              <a:rPr lang="zh-CN" altLang="en-US" sz="2400" b="1" dirty="0">
                <a:latin typeface="楷体_GB2312" pitchFamily="49" charset="-122"/>
                <a:ea typeface="楷体_GB2312" pitchFamily="49" charset="-122"/>
              </a:rPr>
              <a:t>各数制之间的转换方法。</a:t>
            </a:r>
          </a:p>
          <a:p>
            <a:pPr marL="571500" indent="-571500"/>
            <a:r>
              <a:rPr lang="zh-CN" altLang="en-US" sz="2400" b="1" dirty="0">
                <a:latin typeface="楷体_GB2312" pitchFamily="49" charset="-122"/>
                <a:ea typeface="楷体_GB2312" pitchFamily="49" charset="-122"/>
              </a:rPr>
              <a:t>二进制数的算术运算和逻辑运算。 </a:t>
            </a:r>
          </a:p>
          <a:p>
            <a:pPr marL="571500" indent="-571500"/>
            <a:r>
              <a:rPr lang="zh-CN" altLang="en-US" sz="2400" b="1" dirty="0">
                <a:latin typeface="楷体_GB2312" pitchFamily="49" charset="-122"/>
                <a:ea typeface="楷体_GB2312" pitchFamily="49" charset="-122"/>
              </a:rPr>
              <a:t>整数的补码表示形式。</a:t>
            </a:r>
          </a:p>
          <a:p>
            <a:pPr marL="571500" indent="-571500"/>
            <a:r>
              <a:rPr lang="en-US" altLang="zh-CN" sz="2400" b="1" dirty="0">
                <a:latin typeface="楷体_GB2312" pitchFamily="49" charset="-122"/>
                <a:ea typeface="楷体_GB2312" pitchFamily="49" charset="-122"/>
              </a:rPr>
              <a:t>ASCII</a:t>
            </a:r>
            <a:r>
              <a:rPr lang="zh-CN" altLang="en-US" sz="2400" b="1" dirty="0">
                <a:latin typeface="楷体_GB2312" pitchFamily="49" charset="-122"/>
                <a:ea typeface="楷体_GB2312" pitchFamily="49" charset="-122"/>
              </a:rPr>
              <a:t>码及各种汉字编码方案。</a:t>
            </a:r>
          </a:p>
          <a:p>
            <a:pPr marL="571500" indent="-571500"/>
            <a:r>
              <a:rPr lang="zh-CN" altLang="en-US" sz="2400" b="1" dirty="0">
                <a:latin typeface="楷体_GB2312" pitchFamily="49" charset="-122"/>
                <a:ea typeface="楷体_GB2312" pitchFamily="49" charset="-122"/>
              </a:rPr>
              <a:t>多媒体信息的采集与数字化过程。</a:t>
            </a:r>
          </a:p>
        </p:txBody>
      </p:sp>
    </p:spTree>
    <p:extLst>
      <p:ext uri="{BB962C8B-B14F-4D97-AF65-F5344CB8AC3E}">
        <p14:creationId xmlns:p14="http://schemas.microsoft.com/office/powerpoint/2010/main" val="6066981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222659">
                                            <p:txEl>
                                              <p:pRg st="0" end="0"/>
                                            </p:txEl>
                                          </p:spTgt>
                                        </p:tgtEl>
                                        <p:attrNameLst>
                                          <p:attrName>style.visibility</p:attrName>
                                        </p:attrNameLst>
                                      </p:cBhvr>
                                      <p:to>
                                        <p:strVal val="visible"/>
                                      </p:to>
                                    </p:set>
                                    <p:anim calcmode="lin" valueType="num">
                                      <p:cBhvr>
                                        <p:cTn id="7" dur="1000" fill="hold"/>
                                        <p:tgtEl>
                                          <p:spTgt spid="12226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226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2659">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222659">
                                            <p:txEl>
                                              <p:pRg st="1" end="1"/>
                                            </p:txEl>
                                          </p:spTgt>
                                        </p:tgtEl>
                                        <p:attrNameLst>
                                          <p:attrName>style.visibility</p:attrName>
                                        </p:attrNameLst>
                                      </p:cBhvr>
                                      <p:to>
                                        <p:strVal val="visible"/>
                                      </p:to>
                                    </p:set>
                                    <p:anim calcmode="lin" valueType="num">
                                      <p:cBhvr>
                                        <p:cTn id="13" dur="1000" fill="hold"/>
                                        <p:tgtEl>
                                          <p:spTgt spid="1222659">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22265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222659">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222659">
                                            <p:txEl>
                                              <p:pRg st="2" end="2"/>
                                            </p:txEl>
                                          </p:spTgt>
                                        </p:tgtEl>
                                        <p:attrNameLst>
                                          <p:attrName>style.visibility</p:attrName>
                                        </p:attrNameLst>
                                      </p:cBhvr>
                                      <p:to>
                                        <p:strVal val="visible"/>
                                      </p:to>
                                    </p:set>
                                    <p:anim calcmode="lin" valueType="num">
                                      <p:cBhvr>
                                        <p:cTn id="19" dur="1000" fill="hold"/>
                                        <p:tgtEl>
                                          <p:spTgt spid="1222659">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22265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222659">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222659">
                                            <p:txEl>
                                              <p:pRg st="3" end="3"/>
                                            </p:txEl>
                                          </p:spTgt>
                                        </p:tgtEl>
                                        <p:attrNameLst>
                                          <p:attrName>style.visibility</p:attrName>
                                        </p:attrNameLst>
                                      </p:cBhvr>
                                      <p:to>
                                        <p:strVal val="visible"/>
                                      </p:to>
                                    </p:set>
                                    <p:anim calcmode="lin" valueType="num">
                                      <p:cBhvr>
                                        <p:cTn id="25" dur="1000" fill="hold"/>
                                        <p:tgtEl>
                                          <p:spTgt spid="1222659">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22265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222659">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222659">
                                            <p:txEl>
                                              <p:pRg st="4" end="4"/>
                                            </p:txEl>
                                          </p:spTgt>
                                        </p:tgtEl>
                                        <p:attrNameLst>
                                          <p:attrName>style.visibility</p:attrName>
                                        </p:attrNameLst>
                                      </p:cBhvr>
                                      <p:to>
                                        <p:strVal val="visible"/>
                                      </p:to>
                                    </p:set>
                                    <p:anim calcmode="lin" valueType="num">
                                      <p:cBhvr>
                                        <p:cTn id="31" dur="1000" fill="hold"/>
                                        <p:tgtEl>
                                          <p:spTgt spid="1222659">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222659">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222659">
                                            <p:txEl>
                                              <p:pRg st="4" end="4"/>
                                            </p:txEl>
                                          </p:spTgt>
                                        </p:tgtEl>
                                      </p:cBhvr>
                                    </p:animEffect>
                                  </p:childTnLst>
                                </p:cTn>
                              </p:par>
                            </p:childTnLst>
                          </p:cTn>
                        </p:par>
                        <p:par>
                          <p:cTn id="34" fill="hold" nodeType="afterGroup">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222659">
                                            <p:txEl>
                                              <p:pRg st="5" end="5"/>
                                            </p:txEl>
                                          </p:spTgt>
                                        </p:tgtEl>
                                        <p:attrNameLst>
                                          <p:attrName>style.visibility</p:attrName>
                                        </p:attrNameLst>
                                      </p:cBhvr>
                                      <p:to>
                                        <p:strVal val="visible"/>
                                      </p:to>
                                    </p:set>
                                    <p:anim calcmode="lin" valueType="num">
                                      <p:cBhvr>
                                        <p:cTn id="37" dur="1000" fill="hold"/>
                                        <p:tgtEl>
                                          <p:spTgt spid="1222659">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1222659">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222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4"/>
          <p:cNvSpPr>
            <a:spLocks noGrp="1" noChangeArrowheads="1"/>
          </p:cNvSpPr>
          <p:nvPr>
            <p:ph type="sldNum" sz="quarter" idx="4294967295"/>
          </p:nvPr>
        </p:nvSpPr>
        <p:spPr>
          <a:xfrm>
            <a:off x="8172450" y="6237288"/>
            <a:ext cx="971550" cy="457200"/>
          </a:xfrm>
          <a:prstGeom prst="rect">
            <a:avLst/>
          </a:prstGeom>
        </p:spPr>
        <p:txBody>
          <a:bodyPr/>
          <a:lstStyle/>
          <a:p>
            <a:fld id="{921D5407-0082-4709-B648-6CF71C5B8DDF}" type="slidenum">
              <a:rPr lang="en-US" altLang="zh-CN"/>
              <a:pPr/>
              <a:t>55</a:t>
            </a:fld>
            <a:endParaRPr lang="en-US" altLang="zh-CN"/>
          </a:p>
        </p:txBody>
      </p:sp>
      <p:sp>
        <p:nvSpPr>
          <p:cNvPr id="1544194" name="Rectangle 2"/>
          <p:cNvSpPr>
            <a:spLocks noGrp="1" noChangeArrowheads="1"/>
          </p:cNvSpPr>
          <p:nvPr>
            <p:ph type="ctrTitle"/>
          </p:nvPr>
        </p:nvSpPr>
        <p:spPr>
          <a:xfrm>
            <a:off x="395288" y="3429000"/>
            <a:ext cx="3744912" cy="1655763"/>
          </a:xfrm>
        </p:spPr>
        <p:txBody>
          <a:bodyPr/>
          <a:lstStyle/>
          <a:p>
            <a:pPr algn="ctr"/>
            <a:r>
              <a:rPr lang="zh-CN" altLang="en-US" sz="4600"/>
              <a:t>今天暂且</a:t>
            </a:r>
            <a:r>
              <a:rPr lang="en-US" sz="4600"/>
              <a:t>到此</a:t>
            </a:r>
            <a:r>
              <a:rPr lang="zh-CN" altLang="en-US" sz="4600"/>
              <a:t/>
            </a:r>
            <a:br>
              <a:rPr lang="zh-CN" altLang="en-US" sz="4600"/>
            </a:br>
            <a:r>
              <a:rPr lang="en-US" sz="4600"/>
              <a:t>谢谢大家</a:t>
            </a:r>
            <a:endParaRPr lang="zh-CN" altLang="en-US" sz="4600"/>
          </a:p>
        </p:txBody>
      </p:sp>
      <p:sp>
        <p:nvSpPr>
          <p:cNvPr id="1544195" name="AutoShape 3" descr="cat"/>
          <p:cNvSpPr>
            <a:spLocks noChangeArrowheads="1"/>
          </p:cNvSpPr>
          <p:nvPr/>
        </p:nvSpPr>
        <p:spPr bwMode="auto">
          <a:xfrm>
            <a:off x="4500563" y="2852738"/>
            <a:ext cx="3097212" cy="2665412"/>
          </a:xfrm>
          <a:prstGeom prst="cloudCallout">
            <a:avLst>
              <a:gd name="adj1" fmla="val -53312"/>
              <a:gd name="adj2" fmla="val -27302"/>
            </a:avLst>
          </a:prstGeom>
          <a:blipFill dpi="0" rotWithShape="0">
            <a:blip r:embed="rId3"/>
            <a:srcRect/>
            <a:stretch>
              <a:fillRect/>
            </a:stretch>
          </a:blipFill>
          <a:ln w="9525">
            <a:solidFill>
              <a:schemeClr val="bg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endParaRPr lang="zh-CN" altLang="zh-CN" b="0">
              <a:ea typeface="宋体" charset="-122"/>
            </a:endParaRPr>
          </a:p>
        </p:txBody>
      </p:sp>
      <p:sp>
        <p:nvSpPr>
          <p:cNvPr id="1544196" name="WordArt 4" descr="纸袋"/>
          <p:cNvSpPr>
            <a:spLocks noChangeArrowheads="1" noChangeShapeType="1" noTextEdit="1"/>
          </p:cNvSpPr>
          <p:nvPr/>
        </p:nvSpPr>
        <p:spPr bwMode="auto">
          <a:xfrm>
            <a:off x="3132138" y="1052513"/>
            <a:ext cx="5040312" cy="1296987"/>
          </a:xfrm>
          <a:prstGeom prst="rect">
            <a:avLst/>
          </a:prstGeom>
        </p:spPr>
        <p:txBody>
          <a:bodyPr wrap="none" fromWordArt="1">
            <a:prstTxWarp prst="textPlain">
              <a:avLst>
                <a:gd name="adj" fmla="val 50000"/>
              </a:avLst>
            </a:prstTxWarp>
          </a:bodyPr>
          <a:lstStyle/>
          <a:p>
            <a:r>
              <a:rPr lang="zh-CN" alt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rPr>
              <a:t>下课了</a:t>
            </a:r>
            <a:r>
              <a:rPr lang="en-US" altLang="zh-CN"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rPr>
              <a:t>!</a:t>
            </a:r>
            <a:endParaRPr lang="zh-CN" alt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endParaRPr>
          </a:p>
        </p:txBody>
      </p:sp>
      <p:pic>
        <p:nvPicPr>
          <p:cNvPr id="1544197" name="再见.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23850" y="1916113"/>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76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utoRev="1" fill="hold" grpId="0" nodeType="withEffect">
                                  <p:stCondLst>
                                    <p:cond delay="0"/>
                                  </p:stCondLst>
                                  <p:endCondLst>
                                    <p:cond evt="onNext" delay="0">
                                      <p:tgtEl>
                                        <p:sldTgt/>
                                      </p:tgtEl>
                                    </p:cond>
                                  </p:endCondLst>
                                  <p:childTnLst>
                                    <p:animScale>
                                      <p:cBhvr>
                                        <p:cTn id="6" dur="2000" fill="hold"/>
                                        <p:tgtEl>
                                          <p:spTgt spid="1544196"/>
                                        </p:tgtEl>
                                      </p:cBhvr>
                                      <p:by x="150000" y="150000"/>
                                    </p:animScale>
                                  </p:childTnLst>
                                </p:cTn>
                              </p:par>
                              <p:par>
                                <p:cTn id="7" presetID="1" presetClass="mediacall" presetSubtype="0" fill="hold" nodeType="withEffect">
                                  <p:stCondLst>
                                    <p:cond delay="0"/>
                                  </p:stCondLst>
                                  <p:childTnLst>
                                    <p:cmd type="call" cmd="playFrom(0.0)">
                                      <p:cBhvr>
                                        <p:cTn id="8" dur="1" fill="hold"/>
                                        <p:tgtEl>
                                          <p:spTgt spid="1544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 repeatCount="indefinite" fill="hold" display="0">
                  <p:stCondLst>
                    <p:cond delay="indefinite"/>
                  </p:stCondLst>
                  <p:endCondLst>
                    <p:cond evt="onPrev" delay="0">
                      <p:tgtEl>
                        <p:sldTgt/>
                      </p:tgtEl>
                    </p:cond>
                    <p:cond evt="onStopAudio" delay="0">
                      <p:tgtEl>
                        <p:sldTgt/>
                      </p:tgtEl>
                    </p:cond>
                  </p:endCondLst>
                </p:cTn>
                <p:tgtEl>
                  <p:spTgt spid="1544197"/>
                </p:tgtEl>
              </p:cMediaNode>
            </p:audio>
          </p:childTnLst>
        </p:cTn>
      </p:par>
    </p:tnLst>
    <p:bldLst>
      <p:bldP spid="154419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a:xfrm>
            <a:off x="2124075" y="115888"/>
            <a:ext cx="5651500"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0" scaled="1"/>
                </a:gradFill>
              </a14:hiddenFill>
            </a:ext>
          </a:extLst>
        </p:spPr>
        <p:txBody>
          <a:bodyPr lIns="92075" tIns="46038" rIns="92075" bIns="46038" anchor="ctr"/>
          <a:lstStyle/>
          <a:p>
            <a:pPr>
              <a:lnSpc>
                <a:spcPct val="85000"/>
              </a:lnSpc>
            </a:pPr>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概念</a:t>
            </a:r>
          </a:p>
        </p:txBody>
      </p:sp>
      <p:sp>
        <p:nvSpPr>
          <p:cNvPr id="1176579" name="Rectangle 3"/>
          <p:cNvSpPr>
            <a:spLocks noGrp="1" noChangeArrowheads="1"/>
          </p:cNvSpPr>
          <p:nvPr>
            <p:ph type="body" sz="half" idx="1"/>
          </p:nvPr>
        </p:nvSpPr>
        <p:spPr>
          <a:xfrm>
            <a:off x="107504" y="1196975"/>
            <a:ext cx="8928992" cy="4608513"/>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18900000" scaled="1"/>
                </a:gradFill>
              </a14:hiddenFill>
            </a:ext>
          </a:extLst>
        </p:spPr>
        <p:txBody>
          <a:bodyPr lIns="92075" tIns="46038" rIns="92075" bIns="46038"/>
          <a:lstStyle/>
          <a:p>
            <a:pPr>
              <a:buSzPct val="50000"/>
              <a:buFont typeface="Marlett" pitchFamily="2" charset="2"/>
              <a:buChar char="n"/>
            </a:pPr>
            <a:r>
              <a:rPr lang="zh-CN" altLang="en-US" sz="2600" b="1" dirty="0">
                <a:latin typeface="黑体" pitchFamily="2" charset="-122"/>
              </a:rPr>
              <a:t>常用计数制</a:t>
            </a:r>
            <a:r>
              <a:rPr lang="zh-CN" altLang="en-US" sz="2600" b="1" dirty="0">
                <a:latin typeface="宋体" charset="-122"/>
              </a:rPr>
              <a:t>                          </a:t>
            </a:r>
          </a:p>
          <a:p>
            <a:pPr lvl="1"/>
            <a:r>
              <a:rPr lang="zh-CN" altLang="en-US" sz="2000" b="1" dirty="0">
                <a:solidFill>
                  <a:srgbClr val="FF0000"/>
                </a:solidFill>
                <a:latin typeface="楷体_GB2312" pitchFamily="49" charset="-122"/>
              </a:rPr>
              <a:t>十进制</a:t>
            </a:r>
            <a:r>
              <a:rPr lang="en-US" altLang="zh-CN" sz="2000" b="1" dirty="0">
                <a:solidFill>
                  <a:srgbClr val="FF0000"/>
                </a:solidFill>
                <a:latin typeface="楷体_GB2312" pitchFamily="49" charset="-122"/>
              </a:rPr>
              <a:t>(</a:t>
            </a:r>
            <a:r>
              <a:rPr lang="en-US" altLang="zh-CN" sz="2000" b="1" dirty="0" smtClean="0">
                <a:solidFill>
                  <a:srgbClr val="FF0000"/>
                </a:solidFill>
                <a:latin typeface="楷体_GB2312" pitchFamily="49" charset="-122"/>
              </a:rPr>
              <a:t>Decimal)</a:t>
            </a:r>
            <a:r>
              <a:rPr lang="en-US" altLang="zh-CN" sz="2000" b="1" dirty="0" smtClean="0">
                <a:solidFill>
                  <a:schemeClr val="tx2"/>
                </a:solidFill>
                <a:latin typeface="楷体_GB2312" pitchFamily="49" charset="-122"/>
              </a:rPr>
              <a:t>--</a:t>
            </a:r>
            <a:r>
              <a:rPr lang="zh-CN" altLang="en-US" sz="2200" b="1" dirty="0">
                <a:latin typeface="楷体_GB2312" pitchFamily="49" charset="-122"/>
              </a:rPr>
              <a:t>基数十个（</a:t>
            </a:r>
            <a:r>
              <a:rPr lang="en-US" altLang="zh-CN" sz="2200" b="1" dirty="0">
                <a:latin typeface="楷体_GB2312" pitchFamily="49" charset="-122"/>
              </a:rPr>
              <a:t>0</a:t>
            </a:r>
            <a:r>
              <a:rPr lang="zh-CN" altLang="en-US" sz="2200" b="1" dirty="0">
                <a:latin typeface="楷体_GB2312" pitchFamily="49" charset="-122"/>
              </a:rPr>
              <a:t>、</a:t>
            </a:r>
            <a:r>
              <a:rPr lang="en-US" altLang="zh-CN" sz="2200" b="1" dirty="0">
                <a:latin typeface="楷体_GB2312" pitchFamily="49" charset="-122"/>
              </a:rPr>
              <a:t>1</a:t>
            </a:r>
            <a:r>
              <a:rPr lang="zh-CN" altLang="en-US" sz="2200" b="1" dirty="0">
                <a:latin typeface="楷体_GB2312" pitchFamily="49" charset="-122"/>
              </a:rPr>
              <a:t>、</a:t>
            </a:r>
            <a:r>
              <a:rPr lang="en-US" altLang="zh-CN" sz="2200" b="1" dirty="0">
                <a:latin typeface="楷体_GB2312" pitchFamily="49" charset="-122"/>
              </a:rPr>
              <a:t>2</a:t>
            </a:r>
            <a:r>
              <a:rPr lang="zh-CN" altLang="en-US" sz="2200" b="1" dirty="0">
                <a:latin typeface="楷体_GB2312" pitchFamily="49" charset="-122"/>
              </a:rPr>
              <a:t>、</a:t>
            </a:r>
            <a:r>
              <a:rPr lang="en-US" altLang="zh-CN" sz="2200" b="1" dirty="0">
                <a:latin typeface="Arial"/>
              </a:rPr>
              <a:t>……</a:t>
            </a:r>
            <a:r>
              <a:rPr lang="en-US" altLang="zh-CN" sz="2200" b="1" dirty="0">
                <a:latin typeface="楷体_GB2312" pitchFamily="49" charset="-122"/>
              </a:rPr>
              <a:t> </a:t>
            </a:r>
            <a:r>
              <a:rPr lang="zh-CN" altLang="en-US" sz="2200" b="1" dirty="0">
                <a:latin typeface="楷体_GB2312" pitchFamily="49" charset="-122"/>
              </a:rPr>
              <a:t>、</a:t>
            </a:r>
            <a:r>
              <a:rPr lang="en-US" altLang="zh-CN" sz="2200" b="1" dirty="0">
                <a:latin typeface="楷体_GB2312" pitchFamily="49" charset="-122"/>
              </a:rPr>
              <a:t>9</a:t>
            </a:r>
            <a:r>
              <a:rPr lang="zh-CN" altLang="en-US" sz="2200" b="1" dirty="0">
                <a:latin typeface="楷体_GB2312" pitchFamily="49" charset="-122"/>
              </a:rPr>
              <a:t>），位权为</a:t>
            </a:r>
            <a:r>
              <a:rPr lang="en-US" altLang="zh-CN" sz="2200" b="1" dirty="0">
                <a:latin typeface="楷体_GB2312" pitchFamily="49" charset="-122"/>
              </a:rPr>
              <a:t>10</a:t>
            </a:r>
            <a:r>
              <a:rPr lang="zh-CN" altLang="en-US" sz="2200" b="1" dirty="0">
                <a:latin typeface="楷体_GB2312" pitchFamily="49" charset="-122"/>
              </a:rPr>
              <a:t>的整数次幂，计数规则为</a:t>
            </a:r>
            <a:r>
              <a:rPr lang="zh-CN" altLang="en-US" sz="2200" b="1" dirty="0">
                <a:latin typeface="Arial"/>
              </a:rPr>
              <a:t>“</a:t>
            </a:r>
            <a:r>
              <a:rPr lang="zh-CN" altLang="en-US" sz="2200" b="1" dirty="0">
                <a:latin typeface="楷体_GB2312" pitchFamily="49" charset="-122"/>
              </a:rPr>
              <a:t>逢十进一，借一当十</a:t>
            </a:r>
            <a:r>
              <a:rPr lang="zh-CN" altLang="en-US" sz="2200" b="1" dirty="0">
                <a:latin typeface="Arial"/>
              </a:rPr>
              <a:t>”</a:t>
            </a:r>
            <a:r>
              <a:rPr lang="zh-CN" altLang="en-US" sz="2200" b="1" dirty="0">
                <a:latin typeface="楷体_GB2312" pitchFamily="49" charset="-122"/>
              </a:rPr>
              <a:t>。</a:t>
            </a:r>
          </a:p>
          <a:p>
            <a:pPr lvl="1"/>
            <a:r>
              <a:rPr lang="zh-CN" altLang="en-US" sz="2000" b="1" dirty="0">
                <a:solidFill>
                  <a:srgbClr val="FF0000"/>
                </a:solidFill>
                <a:latin typeface="楷体_GB2312" pitchFamily="49" charset="-122"/>
              </a:rPr>
              <a:t>二进制</a:t>
            </a:r>
            <a:r>
              <a:rPr lang="en-US" altLang="zh-CN" sz="2000" b="1" dirty="0">
                <a:solidFill>
                  <a:srgbClr val="FF0000"/>
                </a:solidFill>
                <a:latin typeface="楷体_GB2312" pitchFamily="49" charset="-122"/>
              </a:rPr>
              <a:t>(</a:t>
            </a:r>
            <a:r>
              <a:rPr lang="en-US" altLang="zh-CN" sz="2000" b="1" dirty="0" smtClean="0">
                <a:solidFill>
                  <a:srgbClr val="FF0000"/>
                </a:solidFill>
                <a:latin typeface="楷体_GB2312" pitchFamily="49" charset="-122"/>
              </a:rPr>
              <a:t>Binary)</a:t>
            </a:r>
            <a:r>
              <a:rPr lang="en-US" altLang="zh-CN" sz="2000" b="1" dirty="0" smtClean="0">
                <a:solidFill>
                  <a:schemeClr val="tx2"/>
                </a:solidFill>
                <a:latin typeface="楷体_GB2312" pitchFamily="49" charset="-122"/>
              </a:rPr>
              <a:t>--</a:t>
            </a:r>
            <a:r>
              <a:rPr lang="zh-CN" altLang="en-US" sz="2200" b="1" dirty="0">
                <a:latin typeface="楷体_GB2312" pitchFamily="49" charset="-122"/>
              </a:rPr>
              <a:t>基数二个（</a:t>
            </a:r>
            <a:r>
              <a:rPr lang="en-US" altLang="zh-CN" sz="2200" b="1" dirty="0">
                <a:latin typeface="楷体_GB2312" pitchFamily="49" charset="-122"/>
              </a:rPr>
              <a:t>0</a:t>
            </a:r>
            <a:r>
              <a:rPr lang="zh-CN" altLang="en-US" sz="2200" b="1" dirty="0">
                <a:latin typeface="楷体_GB2312" pitchFamily="49" charset="-122"/>
              </a:rPr>
              <a:t>、</a:t>
            </a:r>
            <a:r>
              <a:rPr lang="en-US" altLang="zh-CN" sz="2200" b="1" dirty="0">
                <a:latin typeface="楷体_GB2312" pitchFamily="49" charset="-122"/>
              </a:rPr>
              <a:t>1</a:t>
            </a:r>
            <a:r>
              <a:rPr lang="zh-CN" altLang="en-US" sz="2200" b="1" dirty="0">
                <a:latin typeface="楷体_GB2312" pitchFamily="49" charset="-122"/>
              </a:rPr>
              <a:t>），位权</a:t>
            </a:r>
            <a:r>
              <a:rPr lang="en-US" altLang="zh-CN" sz="2200" b="1" dirty="0">
                <a:latin typeface="楷体_GB2312" pitchFamily="49" charset="-122"/>
              </a:rPr>
              <a:t>2</a:t>
            </a:r>
            <a:r>
              <a:rPr lang="zh-CN" altLang="en-US" sz="2200" b="1" dirty="0">
                <a:latin typeface="楷体_GB2312" pitchFamily="49" charset="-122"/>
              </a:rPr>
              <a:t>的整数次幂，计数规则为</a:t>
            </a:r>
            <a:r>
              <a:rPr lang="zh-CN" altLang="en-US" sz="2200" b="1" dirty="0">
                <a:latin typeface="Arial"/>
              </a:rPr>
              <a:t>“</a:t>
            </a:r>
            <a:r>
              <a:rPr lang="zh-CN" altLang="en-US" sz="2200" b="1" dirty="0">
                <a:latin typeface="楷体_GB2312" pitchFamily="49" charset="-122"/>
              </a:rPr>
              <a:t>逢二进一，借一当二</a:t>
            </a:r>
            <a:r>
              <a:rPr lang="zh-CN" altLang="en-US" sz="2200" b="1" dirty="0">
                <a:latin typeface="Arial"/>
              </a:rPr>
              <a:t>”</a:t>
            </a:r>
            <a:r>
              <a:rPr lang="zh-CN" altLang="en-US" sz="2200" b="1" dirty="0">
                <a:latin typeface="楷体_GB2312" pitchFamily="49" charset="-122"/>
              </a:rPr>
              <a:t>。</a:t>
            </a:r>
            <a:endParaRPr lang="zh-CN" altLang="en-US" sz="2200" b="1" dirty="0">
              <a:latin typeface="宋体" charset="-122"/>
            </a:endParaRPr>
          </a:p>
          <a:p>
            <a:pPr lvl="1"/>
            <a:r>
              <a:rPr lang="zh-CN" altLang="en-US" sz="2000" b="1" dirty="0">
                <a:solidFill>
                  <a:srgbClr val="FF0000"/>
                </a:solidFill>
                <a:latin typeface="楷体_GB2312" pitchFamily="49" charset="-122"/>
              </a:rPr>
              <a:t>八进制</a:t>
            </a:r>
            <a:r>
              <a:rPr lang="en-US" altLang="zh-CN" sz="2000" b="1" dirty="0">
                <a:solidFill>
                  <a:srgbClr val="FF0000"/>
                </a:solidFill>
                <a:latin typeface="楷体_GB2312" pitchFamily="49" charset="-122"/>
              </a:rPr>
              <a:t>(</a:t>
            </a:r>
            <a:r>
              <a:rPr lang="en-US" altLang="zh-CN" sz="2000" b="1" dirty="0" smtClean="0">
                <a:solidFill>
                  <a:srgbClr val="FF0000"/>
                </a:solidFill>
                <a:latin typeface="楷体_GB2312" pitchFamily="49" charset="-122"/>
              </a:rPr>
              <a:t>Octal)</a:t>
            </a:r>
            <a:r>
              <a:rPr lang="en-US" altLang="zh-CN" sz="2000" b="1" dirty="0" smtClean="0">
                <a:solidFill>
                  <a:schemeClr val="tx2"/>
                </a:solidFill>
                <a:latin typeface="楷体_GB2312" pitchFamily="49" charset="-122"/>
              </a:rPr>
              <a:t>--</a:t>
            </a:r>
            <a:r>
              <a:rPr lang="zh-CN" altLang="en-US" sz="2200" b="1" dirty="0">
                <a:latin typeface="楷体_GB2312" pitchFamily="49" charset="-122"/>
              </a:rPr>
              <a:t>基数八个（</a:t>
            </a:r>
            <a:r>
              <a:rPr lang="en-US" altLang="zh-CN" sz="2200" b="1" dirty="0">
                <a:latin typeface="楷体_GB2312" pitchFamily="49" charset="-122"/>
              </a:rPr>
              <a:t>0</a:t>
            </a:r>
            <a:r>
              <a:rPr lang="zh-CN" altLang="en-US" sz="2200" b="1" dirty="0">
                <a:latin typeface="楷体_GB2312" pitchFamily="49" charset="-122"/>
              </a:rPr>
              <a:t>、</a:t>
            </a:r>
            <a:r>
              <a:rPr lang="en-US" altLang="zh-CN" sz="2200" b="1" dirty="0">
                <a:latin typeface="楷体_GB2312" pitchFamily="49" charset="-122"/>
              </a:rPr>
              <a:t>1</a:t>
            </a:r>
            <a:r>
              <a:rPr lang="zh-CN" altLang="en-US" sz="2200" b="1" dirty="0">
                <a:latin typeface="楷体_GB2312" pitchFamily="49" charset="-122"/>
              </a:rPr>
              <a:t>、</a:t>
            </a:r>
            <a:r>
              <a:rPr lang="en-US" altLang="zh-CN" sz="2200" b="1" dirty="0">
                <a:latin typeface="楷体_GB2312" pitchFamily="49" charset="-122"/>
              </a:rPr>
              <a:t>2</a:t>
            </a:r>
            <a:r>
              <a:rPr lang="zh-CN" altLang="en-US" sz="2200" b="1" dirty="0">
                <a:latin typeface="楷体_GB2312" pitchFamily="49" charset="-122"/>
              </a:rPr>
              <a:t>、</a:t>
            </a:r>
            <a:r>
              <a:rPr lang="en-US" altLang="zh-CN" sz="2200" b="1" dirty="0">
                <a:latin typeface="Arial"/>
              </a:rPr>
              <a:t>……</a:t>
            </a:r>
            <a:r>
              <a:rPr lang="en-US" altLang="zh-CN" sz="2200" b="1" dirty="0">
                <a:latin typeface="楷体_GB2312" pitchFamily="49" charset="-122"/>
              </a:rPr>
              <a:t> </a:t>
            </a:r>
            <a:r>
              <a:rPr lang="zh-CN" altLang="en-US" sz="2200" b="1" dirty="0">
                <a:latin typeface="楷体_GB2312" pitchFamily="49" charset="-122"/>
              </a:rPr>
              <a:t>、</a:t>
            </a:r>
            <a:r>
              <a:rPr lang="en-US" altLang="zh-CN" sz="2200" b="1" dirty="0">
                <a:latin typeface="楷体_GB2312" pitchFamily="49" charset="-122"/>
              </a:rPr>
              <a:t>7</a:t>
            </a:r>
            <a:r>
              <a:rPr lang="zh-CN" altLang="en-US" sz="2200" b="1" dirty="0">
                <a:latin typeface="楷体_GB2312" pitchFamily="49" charset="-122"/>
              </a:rPr>
              <a:t>），位权为</a:t>
            </a:r>
            <a:r>
              <a:rPr lang="en-US" altLang="zh-CN" sz="2200" b="1" dirty="0">
                <a:latin typeface="楷体_GB2312" pitchFamily="49" charset="-122"/>
              </a:rPr>
              <a:t>8</a:t>
            </a:r>
            <a:r>
              <a:rPr lang="zh-CN" altLang="en-US" sz="2200" b="1" dirty="0">
                <a:latin typeface="楷体_GB2312" pitchFamily="49" charset="-122"/>
              </a:rPr>
              <a:t>的整数次幂，计数规则为</a:t>
            </a:r>
            <a:r>
              <a:rPr lang="zh-CN" altLang="en-US" sz="2200" b="1" dirty="0">
                <a:latin typeface="Arial"/>
              </a:rPr>
              <a:t>“</a:t>
            </a:r>
            <a:r>
              <a:rPr lang="zh-CN" altLang="en-US" sz="2200" b="1" dirty="0">
                <a:latin typeface="楷体_GB2312" pitchFamily="49" charset="-122"/>
              </a:rPr>
              <a:t>逢八进一，借一当八</a:t>
            </a:r>
            <a:r>
              <a:rPr lang="zh-CN" altLang="en-US" sz="2200" b="1" dirty="0">
                <a:latin typeface="Arial"/>
              </a:rPr>
              <a:t>”</a:t>
            </a:r>
            <a:r>
              <a:rPr lang="zh-CN" altLang="en-US" sz="2200" b="1" dirty="0">
                <a:latin typeface="楷体_GB2312" pitchFamily="49" charset="-122"/>
              </a:rPr>
              <a:t>。</a:t>
            </a:r>
          </a:p>
          <a:p>
            <a:pPr lvl="1"/>
            <a:r>
              <a:rPr lang="zh-CN" altLang="en-US" sz="2000" b="1" dirty="0">
                <a:solidFill>
                  <a:srgbClr val="FF0000"/>
                </a:solidFill>
                <a:latin typeface="楷体_GB2312" pitchFamily="49" charset="-122"/>
              </a:rPr>
              <a:t>十六进制</a:t>
            </a:r>
            <a:r>
              <a:rPr lang="en-US" altLang="zh-CN" sz="2000" b="1" dirty="0">
                <a:solidFill>
                  <a:srgbClr val="FF0000"/>
                </a:solidFill>
                <a:latin typeface="楷体_GB2312" pitchFamily="49" charset="-122"/>
              </a:rPr>
              <a:t>(</a:t>
            </a:r>
            <a:r>
              <a:rPr lang="en-US" altLang="zh-CN" sz="2000" b="1" dirty="0" smtClean="0">
                <a:solidFill>
                  <a:srgbClr val="FF0000"/>
                </a:solidFill>
                <a:latin typeface="楷体_GB2312" pitchFamily="49" charset="-122"/>
              </a:rPr>
              <a:t>Hexadecimal)</a:t>
            </a:r>
            <a:r>
              <a:rPr lang="en-US" altLang="zh-CN" sz="2000" b="1" dirty="0" smtClean="0">
                <a:solidFill>
                  <a:schemeClr val="tx2"/>
                </a:solidFill>
                <a:latin typeface="楷体_GB2312" pitchFamily="49" charset="-122"/>
              </a:rPr>
              <a:t>--</a:t>
            </a:r>
            <a:r>
              <a:rPr lang="zh-CN" altLang="en-US" sz="2200" b="1" dirty="0">
                <a:latin typeface="楷体_GB2312" pitchFamily="49" charset="-122"/>
              </a:rPr>
              <a:t>基数十六个（</a:t>
            </a:r>
            <a:r>
              <a:rPr lang="en-US" altLang="zh-CN" sz="2200" b="1" dirty="0">
                <a:latin typeface="楷体_GB2312" pitchFamily="49" charset="-122"/>
              </a:rPr>
              <a:t>0</a:t>
            </a:r>
            <a:r>
              <a:rPr lang="zh-CN" altLang="en-US" sz="2200" b="1" dirty="0">
                <a:latin typeface="楷体_GB2312" pitchFamily="49" charset="-122"/>
              </a:rPr>
              <a:t>、</a:t>
            </a:r>
            <a:r>
              <a:rPr lang="en-US" altLang="zh-CN" sz="2200" b="1" dirty="0">
                <a:latin typeface="楷体_GB2312" pitchFamily="49" charset="-122"/>
              </a:rPr>
              <a:t>1</a:t>
            </a:r>
            <a:r>
              <a:rPr lang="zh-CN" altLang="en-US" sz="2200" b="1" dirty="0">
                <a:latin typeface="楷体_GB2312" pitchFamily="49" charset="-122"/>
              </a:rPr>
              <a:t>、</a:t>
            </a:r>
            <a:r>
              <a:rPr lang="en-US" altLang="zh-CN" sz="2200" b="1" dirty="0">
                <a:latin typeface="Arial"/>
              </a:rPr>
              <a:t>……</a:t>
            </a:r>
            <a:r>
              <a:rPr lang="en-US" altLang="zh-CN" sz="2200" b="1" dirty="0">
                <a:latin typeface="楷体_GB2312" pitchFamily="49" charset="-122"/>
              </a:rPr>
              <a:t> </a:t>
            </a:r>
            <a:r>
              <a:rPr lang="zh-CN" altLang="en-US" sz="2200" b="1" dirty="0">
                <a:latin typeface="楷体_GB2312" pitchFamily="49" charset="-122"/>
              </a:rPr>
              <a:t>、</a:t>
            </a:r>
            <a:r>
              <a:rPr lang="en-US" altLang="zh-CN" sz="2200" b="1" dirty="0">
                <a:latin typeface="楷体_GB2312" pitchFamily="49" charset="-122"/>
              </a:rPr>
              <a:t>9</a:t>
            </a:r>
            <a:r>
              <a:rPr lang="zh-CN" altLang="en-US" sz="2200" b="1" dirty="0">
                <a:latin typeface="楷体_GB2312" pitchFamily="49" charset="-122"/>
              </a:rPr>
              <a:t>，</a:t>
            </a:r>
            <a:r>
              <a:rPr lang="en-US" altLang="zh-CN" sz="2200" b="1" dirty="0">
                <a:latin typeface="楷体_GB2312" pitchFamily="49" charset="-122"/>
              </a:rPr>
              <a:t>A</a:t>
            </a:r>
            <a:r>
              <a:rPr lang="zh-CN" altLang="en-US" sz="2200" b="1" dirty="0">
                <a:latin typeface="楷体_GB2312" pitchFamily="49" charset="-122"/>
              </a:rPr>
              <a:t>、</a:t>
            </a:r>
            <a:r>
              <a:rPr lang="en-US" altLang="zh-CN" sz="2200" b="1" dirty="0">
                <a:latin typeface="楷体_GB2312" pitchFamily="49" charset="-122"/>
              </a:rPr>
              <a:t>B</a:t>
            </a:r>
            <a:r>
              <a:rPr lang="zh-CN" altLang="en-US" sz="2200" b="1" dirty="0">
                <a:latin typeface="楷体_GB2312" pitchFamily="49" charset="-122"/>
              </a:rPr>
              <a:t>、</a:t>
            </a:r>
            <a:r>
              <a:rPr lang="en-US" altLang="zh-CN" sz="2200" b="1" dirty="0">
                <a:latin typeface="Arial"/>
              </a:rPr>
              <a:t>……</a:t>
            </a:r>
            <a:r>
              <a:rPr lang="en-US" altLang="zh-CN" sz="2200" b="1" dirty="0">
                <a:latin typeface="楷体_GB2312" pitchFamily="49" charset="-122"/>
              </a:rPr>
              <a:t> </a:t>
            </a:r>
            <a:r>
              <a:rPr lang="zh-CN" altLang="en-US" sz="2200" b="1" dirty="0">
                <a:latin typeface="楷体_GB2312" pitchFamily="49" charset="-122"/>
              </a:rPr>
              <a:t>、</a:t>
            </a:r>
            <a:r>
              <a:rPr lang="en-US" altLang="zh-CN" sz="2200" b="1" dirty="0">
                <a:latin typeface="楷体_GB2312" pitchFamily="49" charset="-122"/>
              </a:rPr>
              <a:t>F</a:t>
            </a:r>
            <a:r>
              <a:rPr lang="zh-CN" altLang="en-US" sz="2200" b="1" dirty="0">
                <a:latin typeface="楷体_GB2312" pitchFamily="49" charset="-122"/>
              </a:rPr>
              <a:t>），位权为</a:t>
            </a:r>
            <a:r>
              <a:rPr lang="en-US" altLang="zh-CN" sz="2200" b="1" dirty="0">
                <a:latin typeface="楷体_GB2312" pitchFamily="49" charset="-122"/>
              </a:rPr>
              <a:t>16</a:t>
            </a:r>
            <a:r>
              <a:rPr lang="zh-CN" altLang="en-US" sz="2200" b="1" dirty="0">
                <a:latin typeface="楷体_GB2312" pitchFamily="49" charset="-122"/>
              </a:rPr>
              <a:t>的整数次幂，计数规则为</a:t>
            </a:r>
            <a:r>
              <a:rPr lang="zh-CN" altLang="en-US" sz="2200" b="1" dirty="0">
                <a:latin typeface="Arial"/>
              </a:rPr>
              <a:t>“</a:t>
            </a:r>
            <a:r>
              <a:rPr lang="zh-CN" altLang="en-US" sz="2200" b="1" dirty="0">
                <a:latin typeface="楷体_GB2312" pitchFamily="49" charset="-122"/>
              </a:rPr>
              <a:t>逢十六进一，借一当十六 </a:t>
            </a:r>
            <a:r>
              <a:rPr lang="zh-CN" altLang="en-US" sz="2200" b="1" dirty="0">
                <a:latin typeface="Arial"/>
              </a:rPr>
              <a:t>”</a:t>
            </a:r>
            <a:r>
              <a:rPr lang="zh-CN" altLang="en-US" sz="2200" b="1" dirty="0" smtClean="0">
                <a:latin typeface="楷体_GB2312" pitchFamily="49" charset="-122"/>
              </a:rPr>
              <a:t>。</a:t>
            </a:r>
            <a:endParaRPr lang="en-US" altLang="zh-CN" sz="2200" b="1" dirty="0" smtClean="0">
              <a:latin typeface="楷体_GB2312" pitchFamily="49" charset="-122"/>
            </a:endParaRPr>
          </a:p>
        </p:txBody>
      </p:sp>
    </p:spTree>
    <p:extLst>
      <p:ext uri="{BB962C8B-B14F-4D97-AF65-F5344CB8AC3E}">
        <p14:creationId xmlns:p14="http://schemas.microsoft.com/office/powerpoint/2010/main" val="18746159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76579">
                                            <p:txEl>
                                              <p:pRg st="0" end="0"/>
                                            </p:txEl>
                                          </p:spTgt>
                                        </p:tgtEl>
                                        <p:attrNameLst>
                                          <p:attrName>style.visibility</p:attrName>
                                        </p:attrNameLst>
                                      </p:cBhvr>
                                      <p:to>
                                        <p:strVal val="visible"/>
                                      </p:to>
                                    </p:set>
                                    <p:anim calcmode="lin" valueType="num">
                                      <p:cBhvr additive="base">
                                        <p:cTn id="7" dur="500" fill="hold"/>
                                        <p:tgtEl>
                                          <p:spTgt spid="1176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76579">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176579">
                                            <p:txEl>
                                              <p:pRg st="1" end="1"/>
                                            </p:txEl>
                                          </p:spTgt>
                                        </p:tgtEl>
                                        <p:attrNameLst>
                                          <p:attrName>style.visibility</p:attrName>
                                        </p:attrNameLst>
                                      </p:cBhvr>
                                      <p:to>
                                        <p:strVal val="visible"/>
                                      </p:to>
                                    </p:set>
                                    <p:anim calcmode="lin" valueType="num">
                                      <p:cBhvr additive="base">
                                        <p:cTn id="12" dur="500" fill="hold"/>
                                        <p:tgtEl>
                                          <p:spTgt spid="117657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176579">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176579">
                                            <p:txEl>
                                              <p:pRg st="2" end="2"/>
                                            </p:txEl>
                                          </p:spTgt>
                                        </p:tgtEl>
                                        <p:attrNameLst>
                                          <p:attrName>style.visibility</p:attrName>
                                        </p:attrNameLst>
                                      </p:cBhvr>
                                      <p:to>
                                        <p:strVal val="visible"/>
                                      </p:to>
                                    </p:set>
                                    <p:anim calcmode="lin" valueType="num">
                                      <p:cBhvr additive="base">
                                        <p:cTn id="17" dur="500" fill="hold"/>
                                        <p:tgtEl>
                                          <p:spTgt spid="117657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76579">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176579">
                                            <p:txEl>
                                              <p:pRg st="3" end="3"/>
                                            </p:txEl>
                                          </p:spTgt>
                                        </p:tgtEl>
                                        <p:attrNameLst>
                                          <p:attrName>style.visibility</p:attrName>
                                        </p:attrNameLst>
                                      </p:cBhvr>
                                      <p:to>
                                        <p:strVal val="visible"/>
                                      </p:to>
                                    </p:set>
                                    <p:anim calcmode="lin" valueType="num">
                                      <p:cBhvr additive="base">
                                        <p:cTn id="22" dur="500" fill="hold"/>
                                        <p:tgtEl>
                                          <p:spTgt spid="1176579">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176579">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1176579">
                                            <p:txEl>
                                              <p:pRg st="4" end="4"/>
                                            </p:txEl>
                                          </p:spTgt>
                                        </p:tgtEl>
                                        <p:attrNameLst>
                                          <p:attrName>style.visibility</p:attrName>
                                        </p:attrNameLst>
                                      </p:cBhvr>
                                      <p:to>
                                        <p:strVal val="visible"/>
                                      </p:to>
                                    </p:set>
                                    <p:anim calcmode="lin" valueType="num">
                                      <p:cBhvr additive="base">
                                        <p:cTn id="27" dur="500" fill="hold"/>
                                        <p:tgtEl>
                                          <p:spTgt spid="117657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7657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0"/>
          </p:nvPr>
        </p:nvSpPr>
        <p:spPr/>
        <p:txBody>
          <a:bodyPr/>
          <a:lstStyle/>
          <a:p>
            <a:fld id="{EF411C48-0D38-4CCD-A067-F39B7F7EE4A2}" type="slidenum">
              <a:rPr lang="en-US" altLang="zh-CN" smtClean="0"/>
              <a:pPr/>
              <a:t>7</a:t>
            </a:fld>
            <a:endParaRPr lang="en-US" altLang="zh-CN"/>
          </a:p>
        </p:txBody>
      </p:sp>
      <p:graphicFrame>
        <p:nvGraphicFramePr>
          <p:cNvPr id="9" name="Group 3"/>
          <p:cNvGraphicFramePr>
            <a:graphicFrameLocks noGrp="1"/>
          </p:cNvGraphicFramePr>
          <p:nvPr>
            <p:ph idx="1"/>
            <p:extLst>
              <p:ext uri="{D42A27DB-BD31-4B8C-83A1-F6EECF244321}">
                <p14:modId xmlns:p14="http://schemas.microsoft.com/office/powerpoint/2010/main" val="18785874"/>
              </p:ext>
            </p:extLst>
          </p:nvPr>
        </p:nvGraphicFramePr>
        <p:xfrm>
          <a:off x="1115839" y="260648"/>
          <a:ext cx="6840537" cy="6296597"/>
        </p:xfrm>
        <a:graphic>
          <a:graphicData uri="http://schemas.openxmlformats.org/drawingml/2006/table">
            <a:tbl>
              <a:tblPr/>
              <a:tblGrid>
                <a:gridCol w="1709737">
                  <a:extLst>
                    <a:ext uri="{9D8B030D-6E8A-4147-A177-3AD203B41FA5}">
                      <a16:colId xmlns:a16="http://schemas.microsoft.com/office/drawing/2014/main" val="20000"/>
                    </a:ext>
                  </a:extLst>
                </a:gridCol>
                <a:gridCol w="1709738">
                  <a:extLst>
                    <a:ext uri="{9D8B030D-6E8A-4147-A177-3AD203B41FA5}">
                      <a16:colId xmlns:a16="http://schemas.microsoft.com/office/drawing/2014/main" val="20001"/>
                    </a:ext>
                  </a:extLst>
                </a:gridCol>
                <a:gridCol w="1711325">
                  <a:extLst>
                    <a:ext uri="{9D8B030D-6E8A-4147-A177-3AD203B41FA5}">
                      <a16:colId xmlns:a16="http://schemas.microsoft.com/office/drawing/2014/main" val="20002"/>
                    </a:ext>
                  </a:extLst>
                </a:gridCol>
                <a:gridCol w="1709737">
                  <a:extLst>
                    <a:ext uri="{9D8B030D-6E8A-4147-A177-3AD203B41FA5}">
                      <a16:colId xmlns:a16="http://schemas.microsoft.com/office/drawing/2014/main" val="20003"/>
                    </a:ext>
                  </a:extLst>
                </a:gridCol>
              </a:tblGrid>
              <a:tr h="432048">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Times New Roman" pitchFamily="18" charset="0"/>
                          <a:ea typeface="宋体" pitchFamily="2" charset="-122"/>
                        </a:rPr>
                        <a:t>十进制</a:t>
                      </a:r>
                      <a:r>
                        <a:rPr kumimoji="0" lang="en-US" altLang="zh-CN" sz="1800" b="1" i="0" u="none" strike="noStrike" cap="none" normalizeH="0" baseline="0" dirty="0" smtClean="0">
                          <a:ln>
                            <a:noFill/>
                          </a:ln>
                          <a:solidFill>
                            <a:srgbClr val="FFFFFF"/>
                          </a:solidFill>
                          <a:effectLst/>
                          <a:latin typeface="Times New Roman" pitchFamily="18" charset="0"/>
                          <a:ea typeface="宋体" pitchFamily="2" charset="-122"/>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Times New Roman" pitchFamily="18" charset="0"/>
                          <a:ea typeface="宋体" pitchFamily="2" charset="-122"/>
                        </a:rPr>
                        <a:t>二进制</a:t>
                      </a:r>
                      <a:r>
                        <a:rPr kumimoji="0" lang="en-US" altLang="zh-CN" sz="1800" b="1" i="0" u="none" strike="noStrike" cap="none" normalizeH="0" baseline="0" dirty="0" smtClean="0">
                          <a:ln>
                            <a:noFill/>
                          </a:ln>
                          <a:solidFill>
                            <a:srgbClr val="FFFFFF"/>
                          </a:solidFill>
                          <a:effectLst/>
                          <a:latin typeface="Times New Roman" pitchFamily="18" charset="0"/>
                          <a:ea typeface="宋体" pitchFamily="2" charset="-122"/>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Times New Roman" pitchFamily="18" charset="0"/>
                          <a:ea typeface="宋体" pitchFamily="2" charset="-122"/>
                        </a:rPr>
                        <a:t>八进制</a:t>
                      </a:r>
                      <a:r>
                        <a:rPr kumimoji="0" lang="en-US" altLang="zh-CN" sz="1800" b="1" i="0" u="none" strike="noStrike" cap="none" normalizeH="0" baseline="0" dirty="0" smtClean="0">
                          <a:ln>
                            <a:noFill/>
                          </a:ln>
                          <a:solidFill>
                            <a:srgbClr val="FFFFFF"/>
                          </a:solidFill>
                          <a:effectLst/>
                          <a:latin typeface="Times New Roman" pitchFamily="18" charset="0"/>
                          <a:ea typeface="宋体" pitchFamily="2" charset="-122"/>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Times New Roman" pitchFamily="18" charset="0"/>
                          <a:ea typeface="宋体" pitchFamily="2" charset="-122"/>
                        </a:rPr>
                        <a:t>十六进制</a:t>
                      </a:r>
                      <a:r>
                        <a:rPr kumimoji="0" lang="en-US" altLang="zh-CN" sz="1800" b="1" i="0" u="none" strike="noStrike" cap="none" normalizeH="0" baseline="0" dirty="0" smtClean="0">
                          <a:ln>
                            <a:noFill/>
                          </a:ln>
                          <a:solidFill>
                            <a:srgbClr val="FFFFFF"/>
                          </a:solidFill>
                          <a:effectLst/>
                          <a:latin typeface="Times New Roman" pitchFamily="18" charset="0"/>
                          <a:ea typeface="宋体" pitchFamily="2" charset="-122"/>
                        </a:rPr>
                        <a: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36512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0101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0110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7"/>
                  </a:ext>
                </a:extLst>
              </a:tr>
              <a:tr h="36512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0111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9"/>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1"/>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3"/>
                  </a:ext>
                </a:extLst>
              </a:tr>
              <a:tr h="36512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5"/>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613417560"/>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a:xfrm>
            <a:off x="1258888" y="44450"/>
            <a:ext cx="5976937" cy="76517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计数制及其运算</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概念</a:t>
            </a:r>
          </a:p>
        </p:txBody>
      </p:sp>
      <p:sp>
        <p:nvSpPr>
          <p:cNvPr id="1177603" name="Rectangle 3"/>
          <p:cNvSpPr>
            <a:spLocks noGrp="1" noChangeArrowheads="1"/>
          </p:cNvSpPr>
          <p:nvPr>
            <p:ph type="body" sz="half" idx="1"/>
          </p:nvPr>
        </p:nvSpPr>
        <p:spPr>
          <a:xfrm>
            <a:off x="250825" y="1125538"/>
            <a:ext cx="8713788" cy="4824412"/>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pPr>
              <a:lnSpc>
                <a:spcPct val="90000"/>
              </a:lnSpc>
              <a:spcBef>
                <a:spcPct val="5000"/>
              </a:spcBef>
              <a:buSzPct val="90000"/>
            </a:pPr>
            <a:r>
              <a:rPr lang="zh-CN" altLang="en-US" sz="2400" b="1" dirty="0">
                <a:latin typeface="黑体" pitchFamily="2" charset="-122"/>
              </a:rPr>
              <a:t>二进制数运算规则：</a:t>
            </a:r>
          </a:p>
          <a:p>
            <a:pPr lvl="1">
              <a:lnSpc>
                <a:spcPct val="90000"/>
              </a:lnSpc>
              <a:spcBef>
                <a:spcPct val="5000"/>
              </a:spcBef>
            </a:pPr>
            <a:r>
              <a:rPr lang="zh-CN" altLang="en-US" sz="2500" b="1" dirty="0">
                <a:latin typeface="楷体_GB2312" pitchFamily="49" charset="-122"/>
              </a:rPr>
              <a:t>加：</a:t>
            </a:r>
            <a:r>
              <a:rPr lang="en-US" altLang="zh-CN" sz="2500" b="1" dirty="0">
                <a:latin typeface="宋体" charset="-122"/>
              </a:rPr>
              <a:t>0+0=0 0+1=1 1+0=1 1+1=10</a:t>
            </a:r>
          </a:p>
          <a:p>
            <a:pPr lvl="1">
              <a:lnSpc>
                <a:spcPct val="90000"/>
              </a:lnSpc>
              <a:spcBef>
                <a:spcPct val="5000"/>
              </a:spcBef>
            </a:pPr>
            <a:r>
              <a:rPr lang="zh-CN" altLang="en-US" sz="2500" b="1" dirty="0">
                <a:latin typeface="楷体_GB2312" pitchFamily="49" charset="-122"/>
              </a:rPr>
              <a:t>减：</a:t>
            </a:r>
            <a:r>
              <a:rPr lang="en-US" altLang="zh-CN" sz="2500" b="1" dirty="0">
                <a:latin typeface="宋体" charset="-122"/>
              </a:rPr>
              <a:t>0-0=0 1-0=1 1-1=0 0-1=1</a:t>
            </a:r>
            <a:r>
              <a:rPr lang="zh-CN" altLang="en-US" sz="2500" b="1" dirty="0">
                <a:latin typeface="楷体_GB2312" pitchFamily="49" charset="-122"/>
              </a:rPr>
              <a:t>（有借位）</a:t>
            </a:r>
          </a:p>
          <a:p>
            <a:pPr lvl="1">
              <a:lnSpc>
                <a:spcPct val="90000"/>
              </a:lnSpc>
              <a:spcBef>
                <a:spcPct val="5000"/>
              </a:spcBef>
            </a:pPr>
            <a:r>
              <a:rPr lang="zh-CN" altLang="en-US" sz="2500" b="1" dirty="0">
                <a:latin typeface="楷体_GB2312" pitchFamily="49" charset="-122"/>
              </a:rPr>
              <a:t>乘：</a:t>
            </a:r>
            <a:r>
              <a:rPr lang="en-US" altLang="zh-CN" sz="2500" b="1" dirty="0">
                <a:latin typeface="宋体" charset="-122"/>
              </a:rPr>
              <a:t>0</a:t>
            </a:r>
            <a:r>
              <a:rPr lang="en-US" altLang="zh-CN" sz="2500" b="1" dirty="0">
                <a:latin typeface="楷体_GB2312" pitchFamily="49" charset="-122"/>
              </a:rPr>
              <a:t>×</a:t>
            </a:r>
            <a:r>
              <a:rPr lang="en-US" altLang="zh-CN" sz="2500" b="1" dirty="0">
                <a:latin typeface="宋体" charset="-122"/>
              </a:rPr>
              <a:t>0=0 0</a:t>
            </a:r>
            <a:r>
              <a:rPr lang="en-US" altLang="zh-CN" b="1" dirty="0">
                <a:latin typeface="楷体_GB2312" pitchFamily="49" charset="-122"/>
              </a:rPr>
              <a:t>×</a:t>
            </a:r>
            <a:r>
              <a:rPr lang="en-US" altLang="zh-CN" sz="2500" b="1" dirty="0">
                <a:latin typeface="宋体" charset="-122"/>
              </a:rPr>
              <a:t>1=0 1</a:t>
            </a:r>
            <a:r>
              <a:rPr lang="en-US" altLang="zh-CN" b="1" dirty="0">
                <a:latin typeface="楷体_GB2312" pitchFamily="49" charset="-122"/>
              </a:rPr>
              <a:t>×</a:t>
            </a:r>
            <a:r>
              <a:rPr lang="en-US" altLang="zh-CN" sz="2500" b="1" dirty="0">
                <a:latin typeface="宋体" charset="-122"/>
              </a:rPr>
              <a:t>0=0 1</a:t>
            </a:r>
            <a:r>
              <a:rPr lang="en-US" altLang="zh-CN" b="1" dirty="0">
                <a:latin typeface="楷体_GB2312" pitchFamily="49" charset="-122"/>
              </a:rPr>
              <a:t>×</a:t>
            </a:r>
            <a:r>
              <a:rPr lang="en-US" altLang="zh-CN" sz="2500" b="1" dirty="0">
                <a:latin typeface="宋体" charset="-122"/>
              </a:rPr>
              <a:t>1=1</a:t>
            </a:r>
          </a:p>
          <a:p>
            <a:pPr lvl="1">
              <a:lnSpc>
                <a:spcPct val="90000"/>
              </a:lnSpc>
              <a:spcBef>
                <a:spcPct val="5000"/>
              </a:spcBef>
            </a:pPr>
            <a:r>
              <a:rPr lang="zh-CN" altLang="en-US" sz="2500" b="1" dirty="0">
                <a:latin typeface="楷体_GB2312" pitchFamily="49" charset="-122"/>
              </a:rPr>
              <a:t>除：是乘法的逆运算</a:t>
            </a:r>
            <a:r>
              <a:rPr lang="zh-CN" altLang="en-US" sz="2500" b="1" dirty="0" smtClean="0">
                <a:latin typeface="楷体_GB2312" pitchFamily="49" charset="-122"/>
              </a:rPr>
              <a:t>，</a:t>
            </a:r>
            <a:r>
              <a:rPr lang="zh-CN" altLang="en-US" sz="2500" b="1" dirty="0" smtClean="0">
                <a:latin typeface="楷体_GB2312" pitchFamily="49" charset="-122"/>
              </a:rPr>
              <a:t>可以转换为</a:t>
            </a:r>
            <a:r>
              <a:rPr lang="zh-CN" altLang="en-US" sz="2500" b="1" dirty="0" smtClean="0">
                <a:latin typeface="楷体_GB2312" pitchFamily="49" charset="-122"/>
              </a:rPr>
              <a:t>乘法</a:t>
            </a:r>
            <a:r>
              <a:rPr lang="zh-CN" altLang="en-US" sz="2500" b="1" dirty="0">
                <a:latin typeface="楷体_GB2312" pitchFamily="49" charset="-122"/>
              </a:rPr>
              <a:t>和</a:t>
            </a:r>
            <a:r>
              <a:rPr lang="zh-CN" altLang="en-US" sz="2500" b="1" dirty="0" smtClean="0">
                <a:latin typeface="楷体_GB2312" pitchFamily="49" charset="-122"/>
              </a:rPr>
              <a:t>减法</a:t>
            </a:r>
            <a:endParaRPr lang="zh-CN" altLang="en-US" sz="2500" b="1" dirty="0">
              <a:latin typeface="楷体_GB2312" pitchFamily="49" charset="-122"/>
            </a:endParaRPr>
          </a:p>
          <a:p>
            <a:pPr>
              <a:lnSpc>
                <a:spcPct val="90000"/>
              </a:lnSpc>
              <a:spcBef>
                <a:spcPct val="5000"/>
              </a:spcBef>
              <a:buSzPct val="90000"/>
            </a:pPr>
            <a:r>
              <a:rPr lang="zh-CN" altLang="en-US" sz="2400" b="1" dirty="0">
                <a:latin typeface="黑体" pitchFamily="2" charset="-122"/>
              </a:rPr>
              <a:t>计算机采用二进制的优、缺点</a:t>
            </a:r>
          </a:p>
          <a:p>
            <a:pPr lvl="1">
              <a:lnSpc>
                <a:spcPct val="90000"/>
              </a:lnSpc>
              <a:spcBef>
                <a:spcPct val="5000"/>
              </a:spcBef>
            </a:pPr>
            <a:r>
              <a:rPr lang="zh-CN" altLang="en-US" sz="2500" b="1" dirty="0">
                <a:latin typeface="宋体" charset="-122"/>
              </a:rPr>
              <a:t>优点：</a:t>
            </a:r>
          </a:p>
          <a:p>
            <a:pPr lvl="2">
              <a:lnSpc>
                <a:spcPct val="90000"/>
              </a:lnSpc>
              <a:spcBef>
                <a:spcPct val="5000"/>
              </a:spcBef>
            </a:pPr>
            <a:r>
              <a:rPr lang="zh-CN" altLang="en-US" sz="2400" b="1" dirty="0" smtClean="0">
                <a:solidFill>
                  <a:srgbClr val="FF0000"/>
                </a:solidFill>
                <a:latin typeface="华文楷体" pitchFamily="2" charset="-122"/>
                <a:ea typeface="华文楷体" pitchFamily="2" charset="-122"/>
              </a:rPr>
              <a:t>在</a:t>
            </a:r>
            <a:r>
              <a:rPr lang="zh-CN" altLang="en-US" sz="2400" b="1" dirty="0">
                <a:solidFill>
                  <a:srgbClr val="FF0000"/>
                </a:solidFill>
                <a:latin typeface="华文楷体" pitchFamily="2" charset="-122"/>
                <a:ea typeface="华文楷体" pitchFamily="2" charset="-122"/>
              </a:rPr>
              <a:t>计算机中容易实现</a:t>
            </a:r>
          </a:p>
          <a:p>
            <a:pPr lvl="2">
              <a:lnSpc>
                <a:spcPct val="90000"/>
              </a:lnSpc>
              <a:spcBef>
                <a:spcPct val="5000"/>
              </a:spcBef>
            </a:pPr>
            <a:r>
              <a:rPr lang="zh-CN" altLang="en-US" sz="2400" b="1" dirty="0" smtClean="0">
                <a:solidFill>
                  <a:srgbClr val="FF0000"/>
                </a:solidFill>
                <a:latin typeface="华文楷体" pitchFamily="2" charset="-122"/>
                <a:ea typeface="华文楷体" pitchFamily="2" charset="-122"/>
              </a:rPr>
              <a:t>运算规则非常简单</a:t>
            </a:r>
            <a:endParaRPr lang="zh-CN" altLang="en-US" sz="2400" b="1" dirty="0">
              <a:solidFill>
                <a:srgbClr val="FF0000"/>
              </a:solidFill>
              <a:latin typeface="华文楷体" pitchFamily="2" charset="-122"/>
              <a:ea typeface="华文楷体" pitchFamily="2" charset="-122"/>
            </a:endParaRPr>
          </a:p>
          <a:p>
            <a:pPr lvl="2">
              <a:lnSpc>
                <a:spcPct val="90000"/>
              </a:lnSpc>
              <a:spcBef>
                <a:spcPct val="5000"/>
              </a:spcBef>
            </a:pPr>
            <a:r>
              <a:rPr lang="zh-CN" altLang="en-US" sz="2400" b="1" dirty="0" smtClean="0">
                <a:solidFill>
                  <a:srgbClr val="FF0000"/>
                </a:solidFill>
                <a:latin typeface="华文楷体" pitchFamily="2" charset="-122"/>
                <a:ea typeface="华文楷体" pitchFamily="2" charset="-122"/>
              </a:rPr>
              <a:t>便于表示逻辑值（并进行逻辑运算）</a:t>
            </a:r>
            <a:endParaRPr lang="zh-CN" altLang="en-US" sz="2400" b="1" dirty="0">
              <a:solidFill>
                <a:srgbClr val="FF0000"/>
              </a:solidFill>
              <a:latin typeface="华文楷体" pitchFamily="2" charset="-122"/>
              <a:ea typeface="华文楷体" pitchFamily="2" charset="-122"/>
            </a:endParaRPr>
          </a:p>
          <a:p>
            <a:pPr lvl="1">
              <a:lnSpc>
                <a:spcPct val="90000"/>
              </a:lnSpc>
              <a:spcBef>
                <a:spcPct val="5000"/>
              </a:spcBef>
            </a:pPr>
            <a:r>
              <a:rPr lang="zh-CN" altLang="en-US" sz="2500" b="1" dirty="0" smtClean="0">
                <a:latin typeface="宋体" charset="-122"/>
              </a:rPr>
              <a:t>缺点</a:t>
            </a:r>
            <a:r>
              <a:rPr lang="zh-CN" altLang="en-US" sz="2500" b="1" dirty="0">
                <a:latin typeface="宋体" charset="-122"/>
              </a:rPr>
              <a:t>：</a:t>
            </a:r>
          </a:p>
          <a:p>
            <a:pPr lvl="2">
              <a:lnSpc>
                <a:spcPct val="90000"/>
              </a:lnSpc>
              <a:spcBef>
                <a:spcPct val="5000"/>
              </a:spcBef>
            </a:pPr>
            <a:r>
              <a:rPr lang="zh-CN" altLang="en-US" sz="2400" b="1" dirty="0">
                <a:latin typeface="华文楷体" pitchFamily="2" charset="-122"/>
                <a:ea typeface="华文楷体" pitchFamily="2" charset="-122"/>
              </a:rPr>
              <a:t>书写冗长，不易记忆</a:t>
            </a:r>
            <a:r>
              <a:rPr lang="zh-CN" altLang="en-US" sz="2400" b="1" dirty="0" smtClean="0">
                <a:latin typeface="华文楷体" pitchFamily="2" charset="-122"/>
                <a:ea typeface="华文楷体" pitchFamily="2" charset="-122"/>
              </a:rPr>
              <a:t>。</a:t>
            </a:r>
            <a:endParaRPr lang="en-US" altLang="zh-CN" sz="2400" b="1" dirty="0" smtClean="0">
              <a:latin typeface="华文楷体" pitchFamily="2" charset="-122"/>
              <a:ea typeface="华文楷体" pitchFamily="2" charset="-122"/>
            </a:endParaRPr>
          </a:p>
          <a:p>
            <a:pPr marL="987425" lvl="3" indent="0">
              <a:lnSpc>
                <a:spcPct val="90000"/>
              </a:lnSpc>
              <a:spcBef>
                <a:spcPct val="5000"/>
              </a:spcBef>
              <a:buNone/>
            </a:pPr>
            <a:r>
              <a:rPr lang="zh-CN" altLang="en-US" sz="2100" b="1" dirty="0">
                <a:solidFill>
                  <a:srgbClr val="FF0000"/>
                </a:solidFill>
                <a:latin typeface="楷体_GB2312" pitchFamily="49" charset="-122"/>
              </a:rPr>
              <a:t>注意</a:t>
            </a:r>
            <a:r>
              <a:rPr lang="zh-CN" altLang="en-US" sz="2100" b="1" dirty="0" smtClean="0">
                <a:solidFill>
                  <a:srgbClr val="FF0000"/>
                </a:solidFill>
                <a:latin typeface="楷体_GB2312" pitchFamily="49" charset="-122"/>
              </a:rPr>
              <a:t>：八进制</a:t>
            </a:r>
            <a:r>
              <a:rPr lang="zh-CN" altLang="en-US" sz="2100" b="1" dirty="0">
                <a:solidFill>
                  <a:srgbClr val="FF0000"/>
                </a:solidFill>
                <a:latin typeface="楷体_GB2312" pitchFamily="49" charset="-122"/>
              </a:rPr>
              <a:t>和十六进制实际上是为了简短表示二进制数</a:t>
            </a:r>
          </a:p>
          <a:p>
            <a:pPr marL="693737" lvl="2" indent="0">
              <a:lnSpc>
                <a:spcPct val="90000"/>
              </a:lnSpc>
              <a:spcBef>
                <a:spcPct val="5000"/>
              </a:spcBef>
              <a:buNone/>
            </a:pPr>
            <a:endParaRPr lang="zh-CN" altLang="en-US" sz="2400" b="1" dirty="0">
              <a:latin typeface="华文楷体" pitchFamily="2" charset="-122"/>
              <a:ea typeface="华文楷体" pitchFamily="2" charset="-122"/>
            </a:endParaRPr>
          </a:p>
        </p:txBody>
      </p:sp>
    </p:spTree>
    <p:extLst>
      <p:ext uri="{BB962C8B-B14F-4D97-AF65-F5344CB8AC3E}">
        <p14:creationId xmlns:p14="http://schemas.microsoft.com/office/powerpoint/2010/main" val="34318831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77603">
                                            <p:txEl>
                                              <p:pRg st="0" end="0"/>
                                            </p:txEl>
                                          </p:spTgt>
                                        </p:tgtEl>
                                        <p:attrNameLst>
                                          <p:attrName>style.visibility</p:attrName>
                                        </p:attrNameLst>
                                      </p:cBhvr>
                                      <p:to>
                                        <p:strVal val="visible"/>
                                      </p:to>
                                    </p:set>
                                    <p:anim calcmode="lin" valueType="num">
                                      <p:cBhvr additive="base">
                                        <p:cTn id="7" dur="500" fill="hold"/>
                                        <p:tgtEl>
                                          <p:spTgt spid="11776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77603">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177603">
                                            <p:txEl>
                                              <p:pRg st="1" end="1"/>
                                            </p:txEl>
                                          </p:spTgt>
                                        </p:tgtEl>
                                        <p:attrNameLst>
                                          <p:attrName>style.visibility</p:attrName>
                                        </p:attrNameLst>
                                      </p:cBhvr>
                                      <p:to>
                                        <p:strVal val="visible"/>
                                      </p:to>
                                    </p:set>
                                    <p:anim calcmode="lin" valueType="num">
                                      <p:cBhvr additive="base">
                                        <p:cTn id="12" dur="500" fill="hold"/>
                                        <p:tgtEl>
                                          <p:spTgt spid="117760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177603">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177603">
                                            <p:txEl>
                                              <p:pRg st="2" end="2"/>
                                            </p:txEl>
                                          </p:spTgt>
                                        </p:tgtEl>
                                        <p:attrNameLst>
                                          <p:attrName>style.visibility</p:attrName>
                                        </p:attrNameLst>
                                      </p:cBhvr>
                                      <p:to>
                                        <p:strVal val="visible"/>
                                      </p:to>
                                    </p:set>
                                    <p:anim calcmode="lin" valueType="num">
                                      <p:cBhvr additive="base">
                                        <p:cTn id="17" dur="500" fill="hold"/>
                                        <p:tgtEl>
                                          <p:spTgt spid="117760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77603">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177603">
                                            <p:txEl>
                                              <p:pRg st="3" end="3"/>
                                            </p:txEl>
                                          </p:spTgt>
                                        </p:tgtEl>
                                        <p:attrNameLst>
                                          <p:attrName>style.visibility</p:attrName>
                                        </p:attrNameLst>
                                      </p:cBhvr>
                                      <p:to>
                                        <p:strVal val="visible"/>
                                      </p:to>
                                    </p:set>
                                    <p:anim calcmode="lin" valueType="num">
                                      <p:cBhvr additive="base">
                                        <p:cTn id="22" dur="500" fill="hold"/>
                                        <p:tgtEl>
                                          <p:spTgt spid="117760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177603">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1177603">
                                            <p:txEl>
                                              <p:pRg st="4" end="4"/>
                                            </p:txEl>
                                          </p:spTgt>
                                        </p:tgtEl>
                                        <p:attrNameLst>
                                          <p:attrName>style.visibility</p:attrName>
                                        </p:attrNameLst>
                                      </p:cBhvr>
                                      <p:to>
                                        <p:strVal val="visible"/>
                                      </p:to>
                                    </p:set>
                                    <p:anim calcmode="lin" valueType="num">
                                      <p:cBhvr additive="base">
                                        <p:cTn id="27" dur="500" fill="hold"/>
                                        <p:tgtEl>
                                          <p:spTgt spid="117760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77603">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1177603">
                                            <p:txEl>
                                              <p:pRg st="5" end="5"/>
                                            </p:txEl>
                                          </p:spTgt>
                                        </p:tgtEl>
                                        <p:attrNameLst>
                                          <p:attrName>style.visibility</p:attrName>
                                        </p:attrNameLst>
                                      </p:cBhvr>
                                      <p:to>
                                        <p:strVal val="visible"/>
                                      </p:to>
                                    </p:set>
                                    <p:anim calcmode="lin" valueType="num">
                                      <p:cBhvr additive="base">
                                        <p:cTn id="32" dur="500" fill="hold"/>
                                        <p:tgtEl>
                                          <p:spTgt spid="1177603">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177603">
                                            <p:txEl>
                                              <p:pRg st="5" end="5"/>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3" fill="hold" grpId="0" nodeType="afterEffect">
                                  <p:stCondLst>
                                    <p:cond delay="0"/>
                                  </p:stCondLst>
                                  <p:childTnLst>
                                    <p:set>
                                      <p:cBhvr>
                                        <p:cTn id="36" dur="1" fill="hold">
                                          <p:stCondLst>
                                            <p:cond delay="0"/>
                                          </p:stCondLst>
                                        </p:cTn>
                                        <p:tgtEl>
                                          <p:spTgt spid="1177603">
                                            <p:txEl>
                                              <p:pRg st="6" end="6"/>
                                            </p:txEl>
                                          </p:spTgt>
                                        </p:tgtEl>
                                        <p:attrNameLst>
                                          <p:attrName>style.visibility</p:attrName>
                                        </p:attrNameLst>
                                      </p:cBhvr>
                                      <p:to>
                                        <p:strVal val="visible"/>
                                      </p:to>
                                    </p:set>
                                    <p:anim calcmode="lin" valueType="num">
                                      <p:cBhvr additive="base">
                                        <p:cTn id="37" dur="500" fill="hold"/>
                                        <p:tgtEl>
                                          <p:spTgt spid="117760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77603">
                                            <p:txEl>
                                              <p:pRg st="6" end="6"/>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3" fill="hold" grpId="0" nodeType="afterEffect">
                                  <p:stCondLst>
                                    <p:cond delay="0"/>
                                  </p:stCondLst>
                                  <p:childTnLst>
                                    <p:set>
                                      <p:cBhvr>
                                        <p:cTn id="41" dur="1" fill="hold">
                                          <p:stCondLst>
                                            <p:cond delay="0"/>
                                          </p:stCondLst>
                                        </p:cTn>
                                        <p:tgtEl>
                                          <p:spTgt spid="1177603">
                                            <p:txEl>
                                              <p:pRg st="7" end="7"/>
                                            </p:txEl>
                                          </p:spTgt>
                                        </p:tgtEl>
                                        <p:attrNameLst>
                                          <p:attrName>style.visibility</p:attrName>
                                        </p:attrNameLst>
                                      </p:cBhvr>
                                      <p:to>
                                        <p:strVal val="visible"/>
                                      </p:to>
                                    </p:set>
                                    <p:anim calcmode="lin" valueType="num">
                                      <p:cBhvr additive="base">
                                        <p:cTn id="42" dur="500" fill="hold"/>
                                        <p:tgtEl>
                                          <p:spTgt spid="1177603">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177603">
                                            <p:txEl>
                                              <p:pRg st="7" end="7"/>
                                            </p:txEl>
                                          </p:spTgt>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4000"/>
                            </p:stCondLst>
                            <p:childTnLst>
                              <p:par>
                                <p:cTn id="45" presetID="2" presetClass="entr" presetSubtype="3" fill="hold" grpId="0" nodeType="afterEffect">
                                  <p:stCondLst>
                                    <p:cond delay="0"/>
                                  </p:stCondLst>
                                  <p:childTnLst>
                                    <p:set>
                                      <p:cBhvr>
                                        <p:cTn id="46" dur="1" fill="hold">
                                          <p:stCondLst>
                                            <p:cond delay="0"/>
                                          </p:stCondLst>
                                        </p:cTn>
                                        <p:tgtEl>
                                          <p:spTgt spid="1177603">
                                            <p:txEl>
                                              <p:pRg st="8" end="8"/>
                                            </p:txEl>
                                          </p:spTgt>
                                        </p:tgtEl>
                                        <p:attrNameLst>
                                          <p:attrName>style.visibility</p:attrName>
                                        </p:attrNameLst>
                                      </p:cBhvr>
                                      <p:to>
                                        <p:strVal val="visible"/>
                                      </p:to>
                                    </p:set>
                                    <p:anim calcmode="lin" valueType="num">
                                      <p:cBhvr additive="base">
                                        <p:cTn id="47" dur="500" fill="hold"/>
                                        <p:tgtEl>
                                          <p:spTgt spid="1177603">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177603">
                                            <p:txEl>
                                              <p:pRg st="8" end="8"/>
                                            </p:txEl>
                                          </p:spTgt>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4500"/>
                            </p:stCondLst>
                            <p:childTnLst>
                              <p:par>
                                <p:cTn id="50" presetID="2" presetClass="entr" presetSubtype="3" fill="hold" grpId="0" nodeType="afterEffect">
                                  <p:stCondLst>
                                    <p:cond delay="0"/>
                                  </p:stCondLst>
                                  <p:childTnLst>
                                    <p:set>
                                      <p:cBhvr>
                                        <p:cTn id="51" dur="1" fill="hold">
                                          <p:stCondLst>
                                            <p:cond delay="0"/>
                                          </p:stCondLst>
                                        </p:cTn>
                                        <p:tgtEl>
                                          <p:spTgt spid="1177603">
                                            <p:txEl>
                                              <p:pRg st="9" end="9"/>
                                            </p:txEl>
                                          </p:spTgt>
                                        </p:tgtEl>
                                        <p:attrNameLst>
                                          <p:attrName>style.visibility</p:attrName>
                                        </p:attrNameLst>
                                      </p:cBhvr>
                                      <p:to>
                                        <p:strVal val="visible"/>
                                      </p:to>
                                    </p:set>
                                    <p:anim calcmode="lin" valueType="num">
                                      <p:cBhvr additive="base">
                                        <p:cTn id="52" dur="500" fill="hold"/>
                                        <p:tgtEl>
                                          <p:spTgt spid="1177603">
                                            <p:txEl>
                                              <p:pRg st="9" end="9"/>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177603">
                                            <p:txEl>
                                              <p:pRg st="9" end="9"/>
                                            </p:txEl>
                                          </p:spTgt>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5000"/>
                            </p:stCondLst>
                            <p:childTnLst>
                              <p:par>
                                <p:cTn id="55" presetID="2" presetClass="entr" presetSubtype="3" fill="hold" grpId="0" nodeType="afterEffect">
                                  <p:stCondLst>
                                    <p:cond delay="0"/>
                                  </p:stCondLst>
                                  <p:childTnLst>
                                    <p:set>
                                      <p:cBhvr>
                                        <p:cTn id="56" dur="1" fill="hold">
                                          <p:stCondLst>
                                            <p:cond delay="0"/>
                                          </p:stCondLst>
                                        </p:cTn>
                                        <p:tgtEl>
                                          <p:spTgt spid="1177603">
                                            <p:txEl>
                                              <p:pRg st="10" end="10"/>
                                            </p:txEl>
                                          </p:spTgt>
                                        </p:tgtEl>
                                        <p:attrNameLst>
                                          <p:attrName>style.visibility</p:attrName>
                                        </p:attrNameLst>
                                      </p:cBhvr>
                                      <p:to>
                                        <p:strVal val="visible"/>
                                      </p:to>
                                    </p:set>
                                    <p:anim calcmode="lin" valueType="num">
                                      <p:cBhvr additive="base">
                                        <p:cTn id="57" dur="500" fill="hold"/>
                                        <p:tgtEl>
                                          <p:spTgt spid="1177603">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177603">
                                            <p:txEl>
                                              <p:pRg st="10" end="10"/>
                                            </p:txEl>
                                          </p:spTgt>
                                        </p:tgtEl>
                                        <p:attrNameLst>
                                          <p:attrName>ppt_y</p:attrName>
                                        </p:attrNameLst>
                                      </p:cBhvr>
                                      <p:tavLst>
                                        <p:tav tm="0">
                                          <p:val>
                                            <p:strVal val="0-#ppt_h/2"/>
                                          </p:val>
                                        </p:tav>
                                        <p:tav tm="100000">
                                          <p:val>
                                            <p:strVal val="#ppt_y"/>
                                          </p:val>
                                        </p:tav>
                                      </p:tavLst>
                                    </p:anim>
                                  </p:childTnLst>
                                </p:cTn>
                              </p:par>
                            </p:childTnLst>
                          </p:cTn>
                        </p:par>
                        <p:par>
                          <p:cTn id="59" fill="hold" nodeType="afterGroup">
                            <p:stCondLst>
                              <p:cond delay="5500"/>
                            </p:stCondLst>
                            <p:childTnLst>
                              <p:par>
                                <p:cTn id="60" presetID="2" presetClass="entr" presetSubtype="3" fill="hold" grpId="0" nodeType="afterEffect">
                                  <p:stCondLst>
                                    <p:cond delay="0"/>
                                  </p:stCondLst>
                                  <p:childTnLst>
                                    <p:set>
                                      <p:cBhvr>
                                        <p:cTn id="61" dur="1" fill="hold">
                                          <p:stCondLst>
                                            <p:cond delay="0"/>
                                          </p:stCondLst>
                                        </p:cTn>
                                        <p:tgtEl>
                                          <p:spTgt spid="1177603">
                                            <p:txEl>
                                              <p:pRg st="11" end="11"/>
                                            </p:txEl>
                                          </p:spTgt>
                                        </p:tgtEl>
                                        <p:attrNameLst>
                                          <p:attrName>style.visibility</p:attrName>
                                        </p:attrNameLst>
                                      </p:cBhvr>
                                      <p:to>
                                        <p:strVal val="visible"/>
                                      </p:to>
                                    </p:set>
                                    <p:anim calcmode="lin" valueType="num">
                                      <p:cBhvr additive="base">
                                        <p:cTn id="62" dur="500" fill="hold"/>
                                        <p:tgtEl>
                                          <p:spTgt spid="1177603">
                                            <p:txEl>
                                              <p:pRg st="11" end="11"/>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177603">
                                            <p:txEl>
                                              <p:pRg st="11" end="11"/>
                                            </p:txEl>
                                          </p:spTgt>
                                        </p:tgtEl>
                                        <p:attrNameLst>
                                          <p:attrName>ppt_y</p:attrName>
                                        </p:attrNameLst>
                                      </p:cBhvr>
                                      <p:tavLst>
                                        <p:tav tm="0">
                                          <p:val>
                                            <p:strVal val="0-#ppt_h/2"/>
                                          </p:val>
                                        </p:tav>
                                        <p:tav tm="100000">
                                          <p:val>
                                            <p:strVal val="#ppt_y"/>
                                          </p:val>
                                        </p:tav>
                                      </p:tavLst>
                                    </p:anim>
                                  </p:childTnLst>
                                </p:cTn>
                              </p:par>
                              <p:par>
                                <p:cTn id="64" presetID="2" presetClass="entr" presetSubtype="3" fill="hold" grpId="0" nodeType="withEffect">
                                  <p:stCondLst>
                                    <p:cond delay="0"/>
                                  </p:stCondLst>
                                  <p:childTnLst>
                                    <p:set>
                                      <p:cBhvr>
                                        <p:cTn id="65" dur="1" fill="hold">
                                          <p:stCondLst>
                                            <p:cond delay="0"/>
                                          </p:stCondLst>
                                        </p:cTn>
                                        <p:tgtEl>
                                          <p:spTgt spid="1177603">
                                            <p:txEl>
                                              <p:pRg st="12" end="12"/>
                                            </p:txEl>
                                          </p:spTgt>
                                        </p:tgtEl>
                                        <p:attrNameLst>
                                          <p:attrName>style.visibility</p:attrName>
                                        </p:attrNameLst>
                                      </p:cBhvr>
                                      <p:to>
                                        <p:strVal val="visible"/>
                                      </p:to>
                                    </p:set>
                                    <p:anim calcmode="lin" valueType="num">
                                      <p:cBhvr additive="base">
                                        <p:cTn id="66" dur="500" fill="hold"/>
                                        <p:tgtEl>
                                          <p:spTgt spid="1177603">
                                            <p:txEl>
                                              <p:pRg st="12" end="12"/>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177603">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D4F73824-F5D3-42C0-8438-E0ACA61CFD0C}" type="slidenum">
              <a:rPr lang="en-US" altLang="zh-CN" smtClean="0">
                <a:solidFill>
                  <a:srgbClr val="FFFFFF"/>
                </a:solidFill>
              </a:rPr>
              <a:pPr>
                <a:defRPr/>
              </a:pPr>
              <a:t>9</a:t>
            </a:fld>
            <a:endParaRPr lang="en-US" altLang="zh-CN" dirty="0">
              <a:solidFill>
                <a:srgbClr val="FFFFFF"/>
              </a:solidFill>
            </a:endParaRPr>
          </a:p>
        </p:txBody>
      </p:sp>
      <p:graphicFrame>
        <p:nvGraphicFramePr>
          <p:cNvPr id="7" name="Group 3"/>
          <p:cNvGraphicFramePr>
            <a:graphicFrameLocks noGrp="1"/>
          </p:cNvGraphicFramePr>
          <p:nvPr>
            <p:extLst>
              <p:ext uri="{D42A27DB-BD31-4B8C-83A1-F6EECF244321}">
                <p14:modId xmlns:p14="http://schemas.microsoft.com/office/powerpoint/2010/main" val="3186721470"/>
              </p:ext>
            </p:extLst>
          </p:nvPr>
        </p:nvGraphicFramePr>
        <p:xfrm>
          <a:off x="1187450" y="294401"/>
          <a:ext cx="6443663" cy="6230943"/>
        </p:xfrm>
        <a:graphic>
          <a:graphicData uri="http://schemas.openxmlformats.org/drawingml/2006/table">
            <a:tbl>
              <a:tblPr/>
              <a:tblGrid>
                <a:gridCol w="3222625">
                  <a:extLst>
                    <a:ext uri="{9D8B030D-6E8A-4147-A177-3AD203B41FA5}">
                      <a16:colId xmlns:a16="http://schemas.microsoft.com/office/drawing/2014/main" val="20000"/>
                    </a:ext>
                  </a:extLst>
                </a:gridCol>
                <a:gridCol w="3221038">
                  <a:extLst>
                    <a:ext uri="{9D8B030D-6E8A-4147-A177-3AD203B41FA5}">
                      <a16:colId xmlns:a16="http://schemas.microsoft.com/office/drawing/2014/main" val="20001"/>
                    </a:ext>
                  </a:extLst>
                </a:gridCol>
              </a:tblGrid>
              <a:tr h="36512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Times New Roman" pitchFamily="18" charset="0"/>
                          <a:ea typeface="宋体" pitchFamily="2" charset="-122"/>
                        </a:rPr>
                        <a:t>二进制位的权值</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Times New Roman" pitchFamily="18" charset="0"/>
                          <a:ea typeface="宋体" pitchFamily="2" charset="-122"/>
                        </a:rPr>
                        <a:t>二进制数码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368300">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-3</a:t>
                      </a:r>
                      <a:r>
                        <a:rPr kumimoji="0" lang="en-US" altLang="zh-CN" sz="1800" b="0" i="0" u="none" strike="noStrike" cap="none" normalizeH="0" baseline="0" smtClean="0">
                          <a:ln>
                            <a:noFill/>
                          </a:ln>
                          <a:effectLst/>
                          <a:latin typeface="Times New Roman" pitchFamily="18" charset="0"/>
                          <a:ea typeface="宋体" pitchFamily="2" charset="-122"/>
                        </a:rPr>
                        <a:t> = 1/8 = 0.125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0.001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36512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-2</a:t>
                      </a:r>
                      <a:r>
                        <a:rPr kumimoji="0" lang="en-US" altLang="zh-CN" sz="1800" b="0" i="0" u="none" strike="noStrike" cap="none" normalizeH="0" baseline="0" smtClean="0">
                          <a:ln>
                            <a:noFill/>
                          </a:ln>
                          <a:effectLst/>
                          <a:latin typeface="Times New Roman" pitchFamily="18" charset="0"/>
                          <a:ea typeface="宋体" pitchFamily="2" charset="-122"/>
                        </a:rPr>
                        <a:t> = 1/4 = 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-1</a:t>
                      </a:r>
                      <a:r>
                        <a:rPr kumimoji="0" lang="en-US" altLang="zh-CN" sz="1800" b="0" i="0" u="none" strike="noStrike" cap="none" normalizeH="0" baseline="0" smtClean="0">
                          <a:ln>
                            <a:noFill/>
                          </a:ln>
                          <a:effectLst/>
                          <a:latin typeface="Times New Roman" pitchFamily="18" charset="0"/>
                          <a:ea typeface="宋体" pitchFamily="2" charset="-122"/>
                        </a:rPr>
                        <a:t> = 1/2 = 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0</a:t>
                      </a:r>
                      <a:r>
                        <a:rPr kumimoji="0" lang="en-US" altLang="zh-CN" sz="1800" b="0" i="0" u="none" strike="noStrike" cap="none" normalizeH="0" baseline="0" smtClean="0">
                          <a:ln>
                            <a:noFill/>
                          </a:ln>
                          <a:effectLst/>
                          <a:latin typeface="Times New Roman" pitchFamily="18" charset="0"/>
                          <a:ea typeface="宋体" pitchFamily="2" charset="-122"/>
                        </a:rPr>
                        <a:t> =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1</a:t>
                      </a:r>
                      <a:r>
                        <a:rPr kumimoji="0" lang="en-US" altLang="zh-CN" sz="1800" b="0" i="0" u="none" strike="noStrike" cap="none" normalizeH="0" baseline="0" smtClean="0">
                          <a:ln>
                            <a:noFill/>
                          </a:ln>
                          <a:effectLst/>
                          <a:latin typeface="Times New Roman" pitchFamily="18" charset="0"/>
                          <a:ea typeface="宋体" pitchFamily="2" charset="-122"/>
                        </a:rPr>
                        <a:t> =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r h="36512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2</a:t>
                      </a:r>
                      <a:r>
                        <a:rPr kumimoji="0" lang="en-US" altLang="zh-CN" sz="1800" b="0" i="0" u="none" strike="noStrike" cap="none" normalizeH="0" baseline="0" smtClean="0">
                          <a:ln>
                            <a:noFill/>
                          </a:ln>
                          <a:effectLst/>
                          <a:latin typeface="Times New Roman" pitchFamily="18" charset="0"/>
                          <a:ea typeface="宋体" pitchFamily="2" charset="-122"/>
                        </a:rPr>
                        <a:t> =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3</a:t>
                      </a:r>
                      <a:r>
                        <a:rPr kumimoji="0" lang="en-US" altLang="zh-CN" sz="1800" b="0" i="0" u="none" strike="noStrike" cap="none" normalizeH="0" baseline="0" smtClean="0">
                          <a:ln>
                            <a:noFill/>
                          </a:ln>
                          <a:effectLst/>
                          <a:latin typeface="Times New Roman" pitchFamily="18" charset="0"/>
                          <a:ea typeface="宋体" pitchFamily="2" charset="-122"/>
                        </a:rPr>
                        <a:t> =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7"/>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4</a:t>
                      </a:r>
                      <a:r>
                        <a:rPr kumimoji="0" lang="en-US" altLang="zh-CN" sz="1800" b="0" i="0" u="none" strike="noStrike" cap="none" normalizeH="0" baseline="0" smtClean="0">
                          <a:ln>
                            <a:noFill/>
                          </a:ln>
                          <a:effectLst/>
                          <a:latin typeface="Times New Roman" pitchFamily="18" charset="0"/>
                          <a:ea typeface="宋体" pitchFamily="2" charset="-122"/>
                        </a:rPr>
                        <a:t> = 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5</a:t>
                      </a:r>
                      <a:r>
                        <a:rPr kumimoji="0" lang="en-US" altLang="zh-CN" sz="1800" b="0" i="0" u="none" strike="noStrike" cap="none" normalizeH="0" baseline="0" smtClean="0">
                          <a:ln>
                            <a:noFill/>
                          </a:ln>
                          <a:effectLst/>
                          <a:latin typeface="Times New Roman" pitchFamily="18" charset="0"/>
                          <a:ea typeface="宋体" pitchFamily="2" charset="-122"/>
                        </a:rPr>
                        <a:t> = 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9"/>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6</a:t>
                      </a:r>
                      <a:r>
                        <a:rPr kumimoji="0" lang="en-US" altLang="zh-CN" sz="1800" b="0" i="0" u="none" strike="noStrike" cap="none" normalizeH="0" baseline="0" smtClean="0">
                          <a:ln>
                            <a:noFill/>
                          </a:ln>
                          <a:effectLst/>
                          <a:latin typeface="Times New Roman" pitchFamily="18" charset="0"/>
                          <a:ea typeface="宋体" pitchFamily="2" charset="-122"/>
                        </a:rPr>
                        <a:t> = 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36512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7</a:t>
                      </a:r>
                      <a:r>
                        <a:rPr kumimoji="0" lang="en-US" altLang="zh-CN" sz="1800" b="0" i="0" u="none" strike="noStrike" cap="none" normalizeH="0" baseline="0" smtClean="0">
                          <a:ln>
                            <a:noFill/>
                          </a:ln>
                          <a:effectLst/>
                          <a:latin typeface="Times New Roman" pitchFamily="18" charset="0"/>
                          <a:ea typeface="宋体" pitchFamily="2" charset="-122"/>
                        </a:rPr>
                        <a:t> = 128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1"/>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8</a:t>
                      </a:r>
                      <a:r>
                        <a:rPr kumimoji="0" lang="en-US" altLang="zh-CN" sz="1800" b="0" i="0" u="none" strike="noStrike" cap="none" normalizeH="0" baseline="0" smtClean="0">
                          <a:ln>
                            <a:noFill/>
                          </a:ln>
                          <a:effectLst/>
                          <a:latin typeface="Times New Roman" pitchFamily="18" charset="0"/>
                          <a:ea typeface="宋体" pitchFamily="2" charset="-122"/>
                        </a:rPr>
                        <a:t> = 256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9</a:t>
                      </a:r>
                      <a:r>
                        <a:rPr kumimoji="0" lang="en-US" altLang="zh-CN" sz="1800" b="0" i="0" u="none" strike="noStrike" cap="none" normalizeH="0" baseline="0" smtClean="0">
                          <a:ln>
                            <a:noFill/>
                          </a:ln>
                          <a:effectLst/>
                          <a:latin typeface="Times New Roman" pitchFamily="18" charset="0"/>
                          <a:ea typeface="宋体" pitchFamily="2" charset="-122"/>
                        </a:rPr>
                        <a:t> = 512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1000000000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3"/>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10</a:t>
                      </a:r>
                      <a:r>
                        <a:rPr kumimoji="0" lang="en-US" altLang="zh-CN" sz="1800" b="0" i="0" u="none" strike="noStrike" cap="none" normalizeH="0" baseline="0" smtClean="0">
                          <a:ln>
                            <a:noFill/>
                          </a:ln>
                          <a:effectLst/>
                          <a:latin typeface="Times New Roman" pitchFamily="18" charset="0"/>
                          <a:ea typeface="宋体" pitchFamily="2" charset="-122"/>
                        </a:rPr>
                        <a:t> = 1024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10000000000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r h="365125">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11</a:t>
                      </a:r>
                      <a:r>
                        <a:rPr kumimoji="0" lang="en-US" altLang="zh-CN" sz="1800" b="0" i="0" u="none" strike="noStrike" cap="none" normalizeH="0" baseline="0" smtClean="0">
                          <a:ln>
                            <a:noFill/>
                          </a:ln>
                          <a:effectLst/>
                          <a:latin typeface="Times New Roman" pitchFamily="18" charset="0"/>
                          <a:ea typeface="宋体" pitchFamily="2" charset="-122"/>
                        </a:rPr>
                        <a:t> = 2048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100000000000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5"/>
                  </a:ext>
                </a:extLst>
              </a:tr>
              <a:tr h="366713">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effectLst/>
                          <a:latin typeface="Times New Roman" pitchFamily="18" charset="0"/>
                          <a:ea typeface="宋体" pitchFamily="2" charset="-122"/>
                        </a:rPr>
                        <a:t>2</a:t>
                      </a:r>
                      <a:r>
                        <a:rPr kumimoji="0" lang="en-US" altLang="zh-CN" sz="1800" b="0" i="0" u="none" strike="noStrike" cap="none" normalizeH="0" baseline="30000" smtClean="0">
                          <a:ln>
                            <a:noFill/>
                          </a:ln>
                          <a:effectLst/>
                          <a:latin typeface="Times New Roman" pitchFamily="18" charset="0"/>
                          <a:ea typeface="宋体" pitchFamily="2" charset="-122"/>
                        </a:rPr>
                        <a:t>12</a:t>
                      </a:r>
                      <a:r>
                        <a:rPr kumimoji="0" lang="en-US" altLang="zh-CN" sz="1800" b="0" i="0" u="none" strike="noStrike" cap="none" normalizeH="0" baseline="0" smtClean="0">
                          <a:ln>
                            <a:noFill/>
                          </a:ln>
                          <a:effectLst/>
                          <a:latin typeface="Times New Roman" pitchFamily="18" charset="0"/>
                          <a:ea typeface="宋体" pitchFamily="2" charset="-122"/>
                        </a:rPr>
                        <a:t> = 4096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ea typeface="宋体" pitchFamily="2" charset="-122"/>
                        </a:defRPr>
                      </a:lvl1pPr>
                      <a:lvl2pPr marL="742950" indent="-285750" eaLnBrk="0" hangingPunct="0">
                        <a:spcBef>
                          <a:spcPct val="20000"/>
                        </a:spcBef>
                        <a:defRPr sz="2400">
                          <a:solidFill>
                            <a:schemeClr val="tx1"/>
                          </a:solidFill>
                          <a:latin typeface="Times New Roman" pitchFamily="18" charset="0"/>
                          <a:ea typeface="宋体" pitchFamily="2" charset="-122"/>
                        </a:defRPr>
                      </a:lvl2pPr>
                      <a:lvl3pPr marL="1143000" indent="-228600" eaLnBrk="0" hangingPunct="0">
                        <a:spcBef>
                          <a:spcPct val="20000"/>
                        </a:spcBef>
                        <a:defRPr sz="2000">
                          <a:solidFill>
                            <a:schemeClr val="tx1"/>
                          </a:solidFill>
                          <a:latin typeface="Times New Roman" pitchFamily="18" charset="0"/>
                          <a:ea typeface="宋体" pitchFamily="2" charset="-122"/>
                        </a:defRPr>
                      </a:lvl3pPr>
                      <a:lvl4pPr marL="1600200" indent="-228600" eaLnBrk="0" hangingPunct="0">
                        <a:spcBef>
                          <a:spcPct val="20000"/>
                        </a:spcBef>
                        <a:defRPr>
                          <a:solidFill>
                            <a:schemeClr val="tx1"/>
                          </a:solidFill>
                          <a:latin typeface="Times New Roman" pitchFamily="18" charset="0"/>
                          <a:ea typeface="宋体" pitchFamily="2" charset="-122"/>
                        </a:defRPr>
                      </a:lvl4pPr>
                      <a:lvl5pPr marL="2057400" indent="-228600" eaLnBrk="0" hangingPunct="0">
                        <a:spcBef>
                          <a:spcPct val="20000"/>
                        </a:spcBef>
                        <a:defRPr>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defRPr>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effectLst/>
                          <a:latin typeface="Times New Roman" pitchFamily="18" charset="0"/>
                          <a:ea typeface="宋体" pitchFamily="2" charset="-122"/>
                        </a:rPr>
                        <a:t>1000000000000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637853951"/>
      </p:ext>
    </p:extLst>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计算机基础">
  <a:themeElements>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fontScheme name="计算机基础">
      <a:majorFont>
        <a:latin typeface="Arial"/>
        <a:ea typeface="华文琥珀"/>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计算机基础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计算机基础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计算机基础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计算机基础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计算机基础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计算机基础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计算机基础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计算机基础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计算机基础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themeOverride>
</file>

<file path=ppt/theme/themeOverride2.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1554</TotalTime>
  <Words>5060</Words>
  <Application>Microsoft Office PowerPoint</Application>
  <PresentationFormat>全屏显示(4:3)</PresentationFormat>
  <Paragraphs>956</Paragraphs>
  <Slides>55</Slides>
  <Notes>1</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55</vt:i4>
      </vt:variant>
    </vt:vector>
  </HeadingPairs>
  <TitlesOfParts>
    <vt:vector size="70" baseType="lpstr">
      <vt:lpstr>黑体</vt:lpstr>
      <vt:lpstr>华文行楷</vt:lpstr>
      <vt:lpstr>华文琥珀</vt:lpstr>
      <vt:lpstr>华文楷体</vt:lpstr>
      <vt:lpstr>华文细黑</vt:lpstr>
      <vt:lpstr>楷体_GB2312</vt:lpstr>
      <vt:lpstr>隶书</vt:lpstr>
      <vt:lpstr>宋体</vt:lpstr>
      <vt:lpstr>Arial</vt:lpstr>
      <vt:lpstr>Book Antiqua</vt:lpstr>
      <vt:lpstr>Calibri</vt:lpstr>
      <vt:lpstr>Marlett</vt:lpstr>
      <vt:lpstr>Times New Roman</vt:lpstr>
      <vt:lpstr>Wingdings</vt:lpstr>
      <vt:lpstr>计算机基础</vt:lpstr>
      <vt:lpstr>PowerPoint 演示文稿</vt:lpstr>
      <vt:lpstr>PowerPoint 演示文稿</vt:lpstr>
      <vt:lpstr>导引关键字 </vt:lpstr>
      <vt:lpstr>PowerPoint 演示文稿</vt:lpstr>
      <vt:lpstr>计数制及其运算—概念</vt:lpstr>
      <vt:lpstr>计数制及其运算—概念</vt:lpstr>
      <vt:lpstr>PowerPoint 演示文稿</vt:lpstr>
      <vt:lpstr>计数制及其运算—概念</vt:lpstr>
      <vt:lpstr>PowerPoint 演示文稿</vt:lpstr>
      <vt:lpstr>计数制及其运算—进制运算</vt:lpstr>
      <vt:lpstr>计数制及其运算—进制运算</vt:lpstr>
      <vt:lpstr>计数制及其运算—进制运算</vt:lpstr>
      <vt:lpstr>计数制及其运算—进制运算</vt:lpstr>
      <vt:lpstr>计数制及其运算—进制运算</vt:lpstr>
      <vt:lpstr>计数制及其运算—进制运算</vt:lpstr>
      <vt:lpstr>计数制及其运算—进制转换</vt:lpstr>
      <vt:lpstr>计数制及其运算—进制转换</vt:lpstr>
      <vt:lpstr>计数制及其运算—进制转换</vt:lpstr>
      <vt:lpstr>计数制及其运算—进制转换</vt:lpstr>
      <vt:lpstr>计数制及其运算—进制转换</vt:lpstr>
      <vt:lpstr>计数制及其运算—进制转换</vt:lpstr>
      <vt:lpstr>计数制及其运算—逻辑运算</vt:lpstr>
      <vt:lpstr>计数制及其运算—逻辑运算</vt:lpstr>
      <vt:lpstr>计数制及其运算—逻辑运算</vt:lpstr>
      <vt:lpstr>计数制及其运算—计量单位</vt:lpstr>
      <vt:lpstr>PowerPoint 演示文稿</vt:lpstr>
      <vt:lpstr>数值在计算机中的表示—整数</vt:lpstr>
      <vt:lpstr>数值在计算机中的表示—整数</vt:lpstr>
      <vt:lpstr>数值在计算机中的表示—整数</vt:lpstr>
      <vt:lpstr>数值在计算机中的表示—浮点数</vt:lpstr>
      <vt:lpstr>数值在计算机中的表示—浮点数</vt:lpstr>
      <vt:lpstr>数值在计算机中的表示—浮点数</vt:lpstr>
      <vt:lpstr>PowerPoint 演示文稿</vt:lpstr>
      <vt:lpstr>文本信息在计算机内的表示与存储 ----编码</vt:lpstr>
      <vt:lpstr>文本信息在计算机内的表示与存储  ---- ASCII编码</vt:lpstr>
      <vt:lpstr>文本信息在计算机内的表示与存储  ---- ASCII编码</vt:lpstr>
      <vt:lpstr>文本信息在计算机内的表示与存储  ---- 汉字编码</vt:lpstr>
      <vt:lpstr>文本信息在计算机内的表示与存储  ---- 汉字编码</vt:lpstr>
      <vt:lpstr>文本信息在计算机内的表示与存储  ---- 汉字编码</vt:lpstr>
      <vt:lpstr>文本信息在计算机内的表示与存储  ---- 汉字编码</vt:lpstr>
      <vt:lpstr>文本信息在计算机内的表示与存储  ---- 汉字编码</vt:lpstr>
      <vt:lpstr>文本信息在计算机内的表示与存储  ---- 汉字编码</vt:lpstr>
      <vt:lpstr>文本信息在计算机内的表示与存储  ---- 汉字编码</vt:lpstr>
      <vt:lpstr>文本信息在计算机内的表示与存储  ---- 汉字编码</vt:lpstr>
      <vt:lpstr>文本信息在计算机内的表示与存储  ---- 中西文兼容问题</vt:lpstr>
      <vt:lpstr>PowerPoint 演示文稿</vt:lpstr>
      <vt:lpstr>多媒体技术 ---- 概念</vt:lpstr>
      <vt:lpstr>多媒体技术 ---- 媒体类型</vt:lpstr>
      <vt:lpstr>多媒体技术---- 数字化</vt:lpstr>
      <vt:lpstr>多媒体技术---- 数字化</vt:lpstr>
      <vt:lpstr>多媒体技术---- 数字化</vt:lpstr>
      <vt:lpstr>多媒体技术---- 数字化</vt:lpstr>
      <vt:lpstr>多媒体技术---- 数字化</vt:lpstr>
      <vt:lpstr>第2章 信息表示</vt:lpstr>
      <vt:lpstr>今天暂且到此 谢谢大家</vt:lpstr>
    </vt:vector>
  </TitlesOfParts>
  <Company>杭州电子科技大学计算机学院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计算机基础与应用案例教程讲稿</dc:subject>
  <dc:creator>郭艳华</dc:creator>
  <cp:lastModifiedBy>freesand leo</cp:lastModifiedBy>
  <cp:revision>121</cp:revision>
  <dcterms:created xsi:type="dcterms:W3CDTF">2012-05-19T09:02:08Z</dcterms:created>
  <dcterms:modified xsi:type="dcterms:W3CDTF">2017-11-28T07:18:30Z</dcterms:modified>
</cp:coreProperties>
</file>